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12192000" cy="6858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7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7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7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641092" y="1117091"/>
            <a:ext cx="8961120" cy="74930"/>
          </a:xfrm>
          <a:custGeom>
            <a:avLst/>
            <a:gdLst/>
            <a:ahLst/>
            <a:cxnLst/>
            <a:rect l="l" t="t" r="r" b="b"/>
            <a:pathLst>
              <a:path w="8961120" h="74930">
                <a:moveTo>
                  <a:pt x="0" y="74675"/>
                </a:moveTo>
                <a:lnTo>
                  <a:pt x="8961120" y="74675"/>
                </a:lnTo>
                <a:lnTo>
                  <a:pt x="8961120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CE8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01980" y="1063752"/>
            <a:ext cx="3554095" cy="181610"/>
          </a:xfrm>
          <a:custGeom>
            <a:avLst/>
            <a:gdLst/>
            <a:ahLst/>
            <a:cxnLst/>
            <a:rect l="l" t="t" r="r" b="b"/>
            <a:pathLst>
              <a:path w="3554095" h="181609">
                <a:moveTo>
                  <a:pt x="3523741" y="0"/>
                </a:moveTo>
                <a:lnTo>
                  <a:pt x="30225" y="0"/>
                </a:lnTo>
                <a:lnTo>
                  <a:pt x="18463" y="2383"/>
                </a:lnTo>
                <a:lnTo>
                  <a:pt x="8855" y="8874"/>
                </a:lnTo>
                <a:lnTo>
                  <a:pt x="2376" y="18484"/>
                </a:lnTo>
                <a:lnTo>
                  <a:pt x="0" y="30225"/>
                </a:lnTo>
                <a:lnTo>
                  <a:pt x="0" y="151129"/>
                </a:lnTo>
                <a:lnTo>
                  <a:pt x="2376" y="162871"/>
                </a:lnTo>
                <a:lnTo>
                  <a:pt x="8855" y="172481"/>
                </a:lnTo>
                <a:lnTo>
                  <a:pt x="18463" y="178972"/>
                </a:lnTo>
                <a:lnTo>
                  <a:pt x="30225" y="181355"/>
                </a:lnTo>
                <a:lnTo>
                  <a:pt x="3523741" y="181355"/>
                </a:lnTo>
                <a:lnTo>
                  <a:pt x="3535483" y="178972"/>
                </a:lnTo>
                <a:lnTo>
                  <a:pt x="3545093" y="172481"/>
                </a:lnTo>
                <a:lnTo>
                  <a:pt x="3551584" y="162871"/>
                </a:lnTo>
                <a:lnTo>
                  <a:pt x="3553967" y="151129"/>
                </a:lnTo>
                <a:lnTo>
                  <a:pt x="3553967" y="30225"/>
                </a:lnTo>
                <a:lnTo>
                  <a:pt x="3551584" y="18484"/>
                </a:lnTo>
                <a:lnTo>
                  <a:pt x="3545093" y="8874"/>
                </a:lnTo>
                <a:lnTo>
                  <a:pt x="3535483" y="2383"/>
                </a:lnTo>
                <a:lnTo>
                  <a:pt x="3523741" y="0"/>
                </a:lnTo>
                <a:close/>
              </a:path>
            </a:pathLst>
          </a:custGeom>
          <a:solidFill>
            <a:srgbClr val="CE8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30724" y="2547569"/>
            <a:ext cx="3130550" cy="3314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FFC907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aca.dyhu.edu.tw/files/11-1005-118.php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yiru@ems.dyhu.edu.tw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aca.dyhu.edu.tw/bin/home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unmy@ems.dyhu.edu.tw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43188" y="0"/>
            <a:ext cx="3449320" cy="2748280"/>
          </a:xfrm>
          <a:custGeom>
            <a:avLst/>
            <a:gdLst/>
            <a:ahLst/>
            <a:cxnLst/>
            <a:rect l="l" t="t" r="r" b="b"/>
            <a:pathLst>
              <a:path w="3449320" h="2748280">
                <a:moveTo>
                  <a:pt x="3448811" y="0"/>
                </a:moveTo>
                <a:lnTo>
                  <a:pt x="0" y="0"/>
                </a:lnTo>
                <a:lnTo>
                  <a:pt x="3448811" y="2747772"/>
                </a:lnTo>
                <a:lnTo>
                  <a:pt x="3448811" y="0"/>
                </a:lnTo>
                <a:close/>
              </a:path>
            </a:pathLst>
          </a:custGeom>
          <a:solidFill>
            <a:srgbClr val="CE8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43422"/>
            <a:ext cx="7925434" cy="6315075"/>
          </a:xfrm>
          <a:custGeom>
            <a:avLst/>
            <a:gdLst/>
            <a:ahLst/>
            <a:cxnLst/>
            <a:rect l="l" t="t" r="r" b="b"/>
            <a:pathLst>
              <a:path w="7925434" h="6315075">
                <a:moveTo>
                  <a:pt x="0" y="0"/>
                </a:moveTo>
                <a:lnTo>
                  <a:pt x="0" y="6314577"/>
                </a:lnTo>
                <a:lnTo>
                  <a:pt x="7925097" y="6314577"/>
                </a:lnTo>
                <a:lnTo>
                  <a:pt x="0" y="0"/>
                </a:lnTo>
                <a:close/>
              </a:path>
            </a:pathLst>
          </a:custGeom>
          <a:solidFill>
            <a:srgbClr val="CE8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72580"/>
            <a:ext cx="7594600" cy="6185535"/>
          </a:xfrm>
          <a:custGeom>
            <a:avLst/>
            <a:gdLst/>
            <a:ahLst/>
            <a:cxnLst/>
            <a:rect l="l" t="t" r="r" b="b"/>
            <a:pathLst>
              <a:path w="7594600" h="6185534">
                <a:moveTo>
                  <a:pt x="4408963" y="3623067"/>
                </a:moveTo>
                <a:lnTo>
                  <a:pt x="4257926" y="3623067"/>
                </a:lnTo>
                <a:lnTo>
                  <a:pt x="7443340" y="6185419"/>
                </a:lnTo>
                <a:lnTo>
                  <a:pt x="7594343" y="6185419"/>
                </a:lnTo>
                <a:lnTo>
                  <a:pt x="4408963" y="3623067"/>
                </a:lnTo>
                <a:close/>
              </a:path>
              <a:path w="7594600" h="6185534">
                <a:moveTo>
                  <a:pt x="2726" y="0"/>
                </a:moveTo>
                <a:lnTo>
                  <a:pt x="0" y="51"/>
                </a:lnTo>
                <a:lnTo>
                  <a:pt x="0" y="285081"/>
                </a:lnTo>
                <a:lnTo>
                  <a:pt x="4185536" y="3651896"/>
                </a:lnTo>
                <a:lnTo>
                  <a:pt x="4199059" y="3658875"/>
                </a:lnTo>
                <a:lnTo>
                  <a:pt x="4213714" y="3660104"/>
                </a:lnTo>
                <a:lnTo>
                  <a:pt x="4227773" y="3655736"/>
                </a:lnTo>
                <a:lnTo>
                  <a:pt x="4239511" y="3645927"/>
                </a:lnTo>
                <a:lnTo>
                  <a:pt x="4257926" y="3623067"/>
                </a:lnTo>
                <a:lnTo>
                  <a:pt x="4408963" y="3623067"/>
                </a:lnTo>
                <a:lnTo>
                  <a:pt x="4317235" y="3549280"/>
                </a:lnTo>
                <a:lnTo>
                  <a:pt x="4335650" y="3526293"/>
                </a:lnTo>
                <a:lnTo>
                  <a:pt x="4342685" y="3512770"/>
                </a:lnTo>
                <a:lnTo>
                  <a:pt x="4329808" y="3472318"/>
                </a:lnTo>
                <a:lnTo>
                  <a:pt x="23568" y="8393"/>
                </a:lnTo>
                <a:lnTo>
                  <a:pt x="10027" y="1313"/>
                </a:lnTo>
                <a:lnTo>
                  <a:pt x="2726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47606" y="0"/>
            <a:ext cx="3133725" cy="2621915"/>
          </a:xfrm>
          <a:custGeom>
            <a:avLst/>
            <a:gdLst/>
            <a:ahLst/>
            <a:cxnLst/>
            <a:rect l="l" t="t" r="r" b="b"/>
            <a:pathLst>
              <a:path w="3133725" h="2621915">
                <a:moveTo>
                  <a:pt x="150622" y="0"/>
                </a:moveTo>
                <a:lnTo>
                  <a:pt x="0" y="0"/>
                </a:lnTo>
                <a:lnTo>
                  <a:pt x="1415161" y="1144651"/>
                </a:lnTo>
                <a:lnTo>
                  <a:pt x="1396619" y="1167638"/>
                </a:lnTo>
                <a:lnTo>
                  <a:pt x="1389564" y="1181161"/>
                </a:lnTo>
                <a:lnTo>
                  <a:pt x="1388284" y="1195816"/>
                </a:lnTo>
                <a:lnTo>
                  <a:pt x="1392600" y="1209875"/>
                </a:lnTo>
                <a:lnTo>
                  <a:pt x="1402333" y="1221613"/>
                </a:lnTo>
                <a:lnTo>
                  <a:pt x="3133217" y="2621788"/>
                </a:lnTo>
                <a:lnTo>
                  <a:pt x="3133217" y="2325497"/>
                </a:lnTo>
                <a:lnTo>
                  <a:pt x="1582565" y="1071118"/>
                </a:lnTo>
                <a:lnTo>
                  <a:pt x="1474724" y="1071118"/>
                </a:lnTo>
                <a:lnTo>
                  <a:pt x="150622" y="0"/>
                </a:lnTo>
                <a:close/>
              </a:path>
              <a:path w="3133725" h="2621915">
                <a:moveTo>
                  <a:pt x="1519062" y="1034208"/>
                </a:moveTo>
                <a:lnTo>
                  <a:pt x="1505003" y="1038524"/>
                </a:lnTo>
                <a:lnTo>
                  <a:pt x="1493266" y="1048258"/>
                </a:lnTo>
                <a:lnTo>
                  <a:pt x="1474724" y="1071118"/>
                </a:lnTo>
                <a:lnTo>
                  <a:pt x="1582565" y="1071118"/>
                </a:lnTo>
                <a:lnTo>
                  <a:pt x="1547241" y="1042543"/>
                </a:lnTo>
                <a:lnTo>
                  <a:pt x="1533717" y="1035488"/>
                </a:lnTo>
                <a:lnTo>
                  <a:pt x="1519062" y="1034208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9620" y="4474044"/>
            <a:ext cx="368490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4F3434"/>
                </a:solidFill>
                <a:latin typeface="標楷體"/>
                <a:cs typeface="標楷體"/>
              </a:rPr>
              <a:t>教學助理宣導</a:t>
            </a:r>
            <a:endParaRPr sz="4800">
              <a:latin typeface="標楷體"/>
              <a:cs typeface="標楷體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06439" y="428370"/>
            <a:ext cx="27705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FFFFFF"/>
                </a:solidFill>
                <a:latin typeface="Arial"/>
                <a:cs typeface="Arial"/>
              </a:rPr>
              <a:t>Contents</a:t>
            </a:r>
            <a:endParaRPr sz="5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11440" y="1405127"/>
            <a:ext cx="4480560" cy="74930"/>
          </a:xfrm>
          <a:custGeom>
            <a:avLst/>
            <a:gdLst/>
            <a:ahLst/>
            <a:cxnLst/>
            <a:rect l="l" t="t" r="r" b="b"/>
            <a:pathLst>
              <a:path w="4480559" h="74930">
                <a:moveTo>
                  <a:pt x="0" y="74675"/>
                </a:moveTo>
                <a:lnTo>
                  <a:pt x="4480559" y="74675"/>
                </a:lnTo>
                <a:lnTo>
                  <a:pt x="4480559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CE8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42303" y="1351788"/>
            <a:ext cx="2560320" cy="181610"/>
          </a:xfrm>
          <a:custGeom>
            <a:avLst/>
            <a:gdLst/>
            <a:ahLst/>
            <a:cxnLst/>
            <a:rect l="l" t="t" r="r" b="b"/>
            <a:pathLst>
              <a:path w="2560320" h="181609">
                <a:moveTo>
                  <a:pt x="2530094" y="0"/>
                </a:moveTo>
                <a:lnTo>
                  <a:pt x="30225" y="0"/>
                </a:lnTo>
                <a:lnTo>
                  <a:pt x="18484" y="2383"/>
                </a:lnTo>
                <a:lnTo>
                  <a:pt x="8874" y="8874"/>
                </a:lnTo>
                <a:lnTo>
                  <a:pt x="2383" y="18484"/>
                </a:lnTo>
                <a:lnTo>
                  <a:pt x="0" y="30225"/>
                </a:lnTo>
                <a:lnTo>
                  <a:pt x="0" y="151129"/>
                </a:lnTo>
                <a:lnTo>
                  <a:pt x="2383" y="162871"/>
                </a:lnTo>
                <a:lnTo>
                  <a:pt x="8874" y="172481"/>
                </a:lnTo>
                <a:lnTo>
                  <a:pt x="18484" y="178972"/>
                </a:lnTo>
                <a:lnTo>
                  <a:pt x="30225" y="181356"/>
                </a:lnTo>
                <a:lnTo>
                  <a:pt x="2530094" y="181356"/>
                </a:lnTo>
                <a:lnTo>
                  <a:pt x="2541835" y="178972"/>
                </a:lnTo>
                <a:lnTo>
                  <a:pt x="2551445" y="172481"/>
                </a:lnTo>
                <a:lnTo>
                  <a:pt x="2557936" y="162871"/>
                </a:lnTo>
                <a:lnTo>
                  <a:pt x="2560320" y="151129"/>
                </a:lnTo>
                <a:lnTo>
                  <a:pt x="2560320" y="30225"/>
                </a:lnTo>
                <a:lnTo>
                  <a:pt x="2557936" y="18484"/>
                </a:lnTo>
                <a:lnTo>
                  <a:pt x="2551445" y="8874"/>
                </a:lnTo>
                <a:lnTo>
                  <a:pt x="2541835" y="2383"/>
                </a:lnTo>
                <a:lnTo>
                  <a:pt x="2530094" y="0"/>
                </a:lnTo>
                <a:close/>
              </a:path>
            </a:pathLst>
          </a:custGeom>
          <a:solidFill>
            <a:srgbClr val="CE8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63132" y="1668271"/>
            <a:ext cx="4146550" cy="4020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600" b="1" spc="-7" baseline="-1893" dirty="0">
                <a:solidFill>
                  <a:srgbClr val="FFFFFF"/>
                </a:solidFill>
                <a:latin typeface="Arial"/>
                <a:cs typeface="Arial"/>
              </a:rPr>
              <a:t>01</a:t>
            </a:r>
            <a:r>
              <a:rPr sz="6600" b="1" spc="-1147" baseline="-189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FFFFFF"/>
                </a:solidFill>
                <a:latin typeface="微軟正黑體"/>
                <a:cs typeface="微軟正黑體"/>
              </a:rPr>
              <a:t>教學助理分數</a:t>
            </a:r>
            <a:r>
              <a:rPr sz="2700" b="1" spc="-15" dirty="0">
                <a:solidFill>
                  <a:srgbClr val="FFFFFF"/>
                </a:solidFill>
                <a:latin typeface="微軟正黑體"/>
                <a:cs typeface="微軟正黑體"/>
              </a:rPr>
              <a:t>計</a:t>
            </a:r>
            <a:r>
              <a:rPr sz="2700" b="1" dirty="0">
                <a:solidFill>
                  <a:srgbClr val="FFFFFF"/>
                </a:solidFill>
                <a:latin typeface="微軟正黑體"/>
                <a:cs typeface="微軟正黑體"/>
              </a:rPr>
              <a:t>算方式</a:t>
            </a:r>
            <a:endParaRPr sz="270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3445"/>
              </a:spcBef>
            </a:pPr>
            <a:r>
              <a:rPr sz="6600" b="1" baseline="-1893" dirty="0">
                <a:solidFill>
                  <a:srgbClr val="FFFFFF"/>
                </a:solidFill>
                <a:latin typeface="Arial"/>
                <a:cs typeface="Arial"/>
              </a:rPr>
              <a:t>02</a:t>
            </a:r>
            <a:r>
              <a:rPr sz="6600" b="1" spc="-1200" baseline="-189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FFFFFF"/>
                </a:solidFill>
                <a:latin typeface="微軟正黑體"/>
                <a:cs typeface="微軟正黑體"/>
              </a:rPr>
              <a:t>各項資料繳交時間</a:t>
            </a:r>
            <a:endParaRPr sz="270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3440"/>
              </a:spcBef>
            </a:pPr>
            <a:r>
              <a:rPr sz="6600" b="1" baseline="-1893" dirty="0">
                <a:solidFill>
                  <a:srgbClr val="FFFFFF"/>
                </a:solidFill>
                <a:latin typeface="Arial"/>
                <a:cs typeface="Arial"/>
              </a:rPr>
              <a:t>03</a:t>
            </a:r>
            <a:r>
              <a:rPr sz="6600" b="1" spc="-1200" baseline="-189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FFFFFF"/>
                </a:solidFill>
                <a:latin typeface="微軟正黑體"/>
                <a:cs typeface="微軟正黑體"/>
              </a:rPr>
              <a:t>各項資料填寫方式</a:t>
            </a:r>
            <a:endParaRPr sz="270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3440"/>
              </a:spcBef>
            </a:pPr>
            <a:r>
              <a:rPr sz="6600" b="1" baseline="-1893" dirty="0">
                <a:solidFill>
                  <a:srgbClr val="FFFFFF"/>
                </a:solidFill>
                <a:latin typeface="Arial"/>
                <a:cs typeface="Arial"/>
              </a:rPr>
              <a:t>04</a:t>
            </a:r>
            <a:r>
              <a:rPr sz="6600" b="1" spc="-1200" baseline="-189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FFFFFF"/>
                </a:solidFill>
                <a:latin typeface="微軟正黑體"/>
                <a:cs typeface="微軟正黑體"/>
              </a:rPr>
              <a:t>教學助理權益</a:t>
            </a:r>
            <a:endParaRPr sz="27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7897" y="2000974"/>
            <a:ext cx="2221230" cy="2112010"/>
          </a:xfrm>
          <a:custGeom>
            <a:avLst/>
            <a:gdLst/>
            <a:ahLst/>
            <a:cxnLst/>
            <a:rect l="l" t="t" r="r" b="b"/>
            <a:pathLst>
              <a:path w="2221229" h="2112010">
                <a:moveTo>
                  <a:pt x="1132860" y="0"/>
                </a:moveTo>
                <a:lnTo>
                  <a:pt x="1088242" y="0"/>
                </a:lnTo>
                <a:lnTo>
                  <a:pt x="1044146" y="7572"/>
                </a:lnTo>
                <a:lnTo>
                  <a:pt x="1001619" y="22718"/>
                </a:lnTo>
                <a:lnTo>
                  <a:pt x="961704" y="45437"/>
                </a:lnTo>
                <a:lnTo>
                  <a:pt x="925449" y="75729"/>
                </a:lnTo>
                <a:lnTo>
                  <a:pt x="0" y="1001178"/>
                </a:lnTo>
                <a:lnTo>
                  <a:pt x="1110488" y="2111793"/>
                </a:lnTo>
                <a:lnTo>
                  <a:pt x="2221103" y="1001178"/>
                </a:lnTo>
                <a:lnTo>
                  <a:pt x="1295654" y="75729"/>
                </a:lnTo>
                <a:lnTo>
                  <a:pt x="1259398" y="45437"/>
                </a:lnTo>
                <a:lnTo>
                  <a:pt x="1219483" y="22718"/>
                </a:lnTo>
                <a:lnTo>
                  <a:pt x="1176956" y="7572"/>
                </a:lnTo>
                <a:lnTo>
                  <a:pt x="1132860" y="0"/>
                </a:lnTo>
                <a:close/>
              </a:path>
            </a:pathLst>
          </a:custGeom>
          <a:solidFill>
            <a:srgbClr val="F892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68489" y="2000974"/>
            <a:ext cx="2221230" cy="2112010"/>
          </a:xfrm>
          <a:custGeom>
            <a:avLst/>
            <a:gdLst/>
            <a:ahLst/>
            <a:cxnLst/>
            <a:rect l="l" t="t" r="r" b="b"/>
            <a:pathLst>
              <a:path w="2221229" h="2112010">
                <a:moveTo>
                  <a:pt x="1132860" y="0"/>
                </a:moveTo>
                <a:lnTo>
                  <a:pt x="1088242" y="0"/>
                </a:lnTo>
                <a:lnTo>
                  <a:pt x="1044146" y="7572"/>
                </a:lnTo>
                <a:lnTo>
                  <a:pt x="1001619" y="22718"/>
                </a:lnTo>
                <a:lnTo>
                  <a:pt x="961704" y="45437"/>
                </a:lnTo>
                <a:lnTo>
                  <a:pt x="925449" y="75729"/>
                </a:lnTo>
                <a:lnTo>
                  <a:pt x="0" y="1001178"/>
                </a:lnTo>
                <a:lnTo>
                  <a:pt x="1110615" y="2111793"/>
                </a:lnTo>
                <a:lnTo>
                  <a:pt x="2221103" y="1001178"/>
                </a:lnTo>
                <a:lnTo>
                  <a:pt x="1295654" y="75729"/>
                </a:lnTo>
                <a:lnTo>
                  <a:pt x="1259398" y="45437"/>
                </a:lnTo>
                <a:lnTo>
                  <a:pt x="1219483" y="22718"/>
                </a:lnTo>
                <a:lnTo>
                  <a:pt x="1176956" y="7572"/>
                </a:lnTo>
                <a:lnTo>
                  <a:pt x="1132860" y="0"/>
                </a:lnTo>
                <a:close/>
              </a:path>
            </a:pathLst>
          </a:custGeom>
          <a:solidFill>
            <a:srgbClr val="EB6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7321" y="165049"/>
            <a:ext cx="68834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solidFill>
                  <a:srgbClr val="252525"/>
                </a:solidFill>
                <a:latin typeface="微軟正黑體"/>
                <a:cs typeface="微軟正黑體"/>
              </a:rPr>
              <a:t>教學助理分數計算方式</a:t>
            </a:r>
            <a:endParaRPr sz="5400">
              <a:latin typeface="微軟正黑體"/>
              <a:cs typeface="微軟正黑體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25545" y="3148202"/>
            <a:ext cx="2221230" cy="2112010"/>
          </a:xfrm>
          <a:custGeom>
            <a:avLst/>
            <a:gdLst/>
            <a:ahLst/>
            <a:cxnLst/>
            <a:rect l="l" t="t" r="r" b="b"/>
            <a:pathLst>
              <a:path w="2221229" h="2112010">
                <a:moveTo>
                  <a:pt x="1110614" y="0"/>
                </a:moveTo>
                <a:lnTo>
                  <a:pt x="0" y="1110615"/>
                </a:lnTo>
                <a:lnTo>
                  <a:pt x="925448" y="2036064"/>
                </a:lnTo>
                <a:lnTo>
                  <a:pt x="961704" y="2066355"/>
                </a:lnTo>
                <a:lnTo>
                  <a:pt x="1001619" y="2089074"/>
                </a:lnTo>
                <a:lnTo>
                  <a:pt x="1044146" y="2104220"/>
                </a:lnTo>
                <a:lnTo>
                  <a:pt x="1088242" y="2111793"/>
                </a:lnTo>
                <a:lnTo>
                  <a:pt x="1132860" y="2111793"/>
                </a:lnTo>
                <a:lnTo>
                  <a:pt x="1176956" y="2104220"/>
                </a:lnTo>
                <a:lnTo>
                  <a:pt x="1219483" y="2089074"/>
                </a:lnTo>
                <a:lnTo>
                  <a:pt x="1259398" y="2066355"/>
                </a:lnTo>
                <a:lnTo>
                  <a:pt x="1295653" y="2036064"/>
                </a:lnTo>
                <a:lnTo>
                  <a:pt x="2221103" y="1110615"/>
                </a:lnTo>
                <a:lnTo>
                  <a:pt x="1110614" y="0"/>
                </a:lnTo>
                <a:close/>
              </a:path>
            </a:pathLst>
          </a:custGeom>
          <a:solidFill>
            <a:srgbClr val="E64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73192" y="2000974"/>
            <a:ext cx="2221230" cy="2112010"/>
          </a:xfrm>
          <a:custGeom>
            <a:avLst/>
            <a:gdLst/>
            <a:ahLst/>
            <a:cxnLst/>
            <a:rect l="l" t="t" r="r" b="b"/>
            <a:pathLst>
              <a:path w="2221229" h="2112010">
                <a:moveTo>
                  <a:pt x="1132860" y="0"/>
                </a:moveTo>
                <a:lnTo>
                  <a:pt x="1088242" y="0"/>
                </a:lnTo>
                <a:lnTo>
                  <a:pt x="1044146" y="7572"/>
                </a:lnTo>
                <a:lnTo>
                  <a:pt x="1001619" y="22718"/>
                </a:lnTo>
                <a:lnTo>
                  <a:pt x="961704" y="45437"/>
                </a:lnTo>
                <a:lnTo>
                  <a:pt x="925449" y="75729"/>
                </a:lnTo>
                <a:lnTo>
                  <a:pt x="0" y="1001178"/>
                </a:lnTo>
                <a:lnTo>
                  <a:pt x="1110615" y="2111793"/>
                </a:lnTo>
                <a:lnTo>
                  <a:pt x="2221103" y="1001178"/>
                </a:lnTo>
                <a:lnTo>
                  <a:pt x="1295654" y="75729"/>
                </a:lnTo>
                <a:lnTo>
                  <a:pt x="1259398" y="45437"/>
                </a:lnTo>
                <a:lnTo>
                  <a:pt x="1219483" y="22718"/>
                </a:lnTo>
                <a:lnTo>
                  <a:pt x="1176956" y="7572"/>
                </a:lnTo>
                <a:lnTo>
                  <a:pt x="1132860" y="0"/>
                </a:lnTo>
                <a:close/>
              </a:path>
            </a:pathLst>
          </a:custGeom>
          <a:solidFill>
            <a:srgbClr val="9C6A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20840" y="3148202"/>
            <a:ext cx="2221230" cy="2112010"/>
          </a:xfrm>
          <a:custGeom>
            <a:avLst/>
            <a:gdLst/>
            <a:ahLst/>
            <a:cxnLst/>
            <a:rect l="l" t="t" r="r" b="b"/>
            <a:pathLst>
              <a:path w="2221229" h="2112010">
                <a:moveTo>
                  <a:pt x="1110614" y="0"/>
                </a:moveTo>
                <a:lnTo>
                  <a:pt x="0" y="1110615"/>
                </a:lnTo>
                <a:lnTo>
                  <a:pt x="925448" y="2036064"/>
                </a:lnTo>
                <a:lnTo>
                  <a:pt x="961704" y="2066355"/>
                </a:lnTo>
                <a:lnTo>
                  <a:pt x="1001619" y="2089074"/>
                </a:lnTo>
                <a:lnTo>
                  <a:pt x="1044146" y="2104220"/>
                </a:lnTo>
                <a:lnTo>
                  <a:pt x="1088242" y="2111793"/>
                </a:lnTo>
                <a:lnTo>
                  <a:pt x="1132860" y="2111793"/>
                </a:lnTo>
                <a:lnTo>
                  <a:pt x="1176956" y="2104220"/>
                </a:lnTo>
                <a:lnTo>
                  <a:pt x="1219483" y="2089074"/>
                </a:lnTo>
                <a:lnTo>
                  <a:pt x="1259398" y="2066355"/>
                </a:lnTo>
                <a:lnTo>
                  <a:pt x="1295653" y="2036064"/>
                </a:lnTo>
                <a:lnTo>
                  <a:pt x="2221103" y="1110615"/>
                </a:lnTo>
                <a:lnTo>
                  <a:pt x="1110614" y="0"/>
                </a:lnTo>
                <a:close/>
              </a:path>
            </a:pathLst>
          </a:custGeom>
          <a:solidFill>
            <a:srgbClr val="CE8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152394" y="2919476"/>
            <a:ext cx="91694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軟正黑體"/>
                <a:cs typeface="微軟正黑體"/>
              </a:rPr>
              <a:t>學習紀錄與 心得反思 (30%)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77309" y="4121022"/>
            <a:ext cx="91694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微軟正黑體"/>
                <a:cs typeface="微軟正黑體"/>
              </a:rPr>
              <a:t>教材設計與 試教成效 (30%)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15127" y="2877439"/>
            <a:ext cx="73914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微軟正黑體"/>
                <a:cs typeface="微軟正黑體"/>
              </a:rPr>
              <a:t>班級學生 評量 (10%)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62902" y="4076191"/>
            <a:ext cx="739140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778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軟正黑體"/>
                <a:cs typeface="微軟正黑體"/>
              </a:rPr>
              <a:t>參與 教學助理</a:t>
            </a:r>
            <a:endParaRPr sz="1400">
              <a:latin typeface="微軟正黑體"/>
              <a:cs typeface="微軟正黑體"/>
            </a:endParaRPr>
          </a:p>
          <a:p>
            <a:pPr marL="128270" marR="123189" indent="6223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微軟正黑體"/>
                <a:cs typeface="微軟正黑體"/>
              </a:rPr>
              <a:t>研習 (15%)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10804" y="2917317"/>
            <a:ext cx="73914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軟正黑體"/>
                <a:cs typeface="微軟正黑體"/>
              </a:rPr>
              <a:t>準時繳交 學習紀錄  (15%)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320796" y="2456688"/>
            <a:ext cx="535305" cy="431800"/>
          </a:xfrm>
          <a:custGeom>
            <a:avLst/>
            <a:gdLst/>
            <a:ahLst/>
            <a:cxnLst/>
            <a:rect l="l" t="t" r="r" b="b"/>
            <a:pathLst>
              <a:path w="535304" h="431800">
                <a:moveTo>
                  <a:pt x="454024" y="201549"/>
                </a:moveTo>
                <a:lnTo>
                  <a:pt x="80771" y="201676"/>
                </a:lnTo>
                <a:lnTo>
                  <a:pt x="85133" y="252279"/>
                </a:lnTo>
                <a:lnTo>
                  <a:pt x="102520" y="299037"/>
                </a:lnTo>
                <a:lnTo>
                  <a:pt x="131671" y="339532"/>
                </a:lnTo>
                <a:lnTo>
                  <a:pt x="171322" y="371348"/>
                </a:lnTo>
                <a:lnTo>
                  <a:pt x="207136" y="387477"/>
                </a:lnTo>
                <a:lnTo>
                  <a:pt x="0" y="387604"/>
                </a:lnTo>
                <a:lnTo>
                  <a:pt x="41006" y="409824"/>
                </a:lnTo>
                <a:lnTo>
                  <a:pt x="83105" y="418639"/>
                </a:lnTo>
                <a:lnTo>
                  <a:pt x="136454" y="425412"/>
                </a:lnTo>
                <a:lnTo>
                  <a:pt x="198693" y="429758"/>
                </a:lnTo>
                <a:lnTo>
                  <a:pt x="267461" y="431292"/>
                </a:lnTo>
                <a:lnTo>
                  <a:pt x="336407" y="429748"/>
                </a:lnTo>
                <a:lnTo>
                  <a:pt x="398779" y="425374"/>
                </a:lnTo>
                <a:lnTo>
                  <a:pt x="452199" y="418560"/>
                </a:lnTo>
                <a:lnTo>
                  <a:pt x="494283" y="409692"/>
                </a:lnTo>
                <a:lnTo>
                  <a:pt x="534792" y="387477"/>
                </a:lnTo>
                <a:lnTo>
                  <a:pt x="327913" y="387477"/>
                </a:lnTo>
                <a:lnTo>
                  <a:pt x="337153" y="384294"/>
                </a:lnTo>
                <a:lnTo>
                  <a:pt x="374844" y="364009"/>
                </a:lnTo>
                <a:lnTo>
                  <a:pt x="404240" y="338328"/>
                </a:lnTo>
                <a:lnTo>
                  <a:pt x="481084" y="338328"/>
                </a:lnTo>
                <a:lnTo>
                  <a:pt x="495083" y="328747"/>
                </a:lnTo>
                <a:lnTo>
                  <a:pt x="505655" y="314293"/>
                </a:lnTo>
                <a:lnTo>
                  <a:pt x="442277" y="314293"/>
                </a:lnTo>
                <a:lnTo>
                  <a:pt x="433768" y="312896"/>
                </a:lnTo>
                <a:lnTo>
                  <a:pt x="425830" y="309499"/>
                </a:lnTo>
                <a:lnTo>
                  <a:pt x="435204" y="293068"/>
                </a:lnTo>
                <a:lnTo>
                  <a:pt x="442706" y="275717"/>
                </a:lnTo>
                <a:lnTo>
                  <a:pt x="448280" y="257599"/>
                </a:lnTo>
                <a:lnTo>
                  <a:pt x="451865" y="238887"/>
                </a:lnTo>
                <a:lnTo>
                  <a:pt x="507516" y="238887"/>
                </a:lnTo>
                <a:lnTo>
                  <a:pt x="493744" y="221710"/>
                </a:lnTo>
                <a:lnTo>
                  <a:pt x="475491" y="209375"/>
                </a:lnTo>
                <a:lnTo>
                  <a:pt x="454024" y="202946"/>
                </a:lnTo>
                <a:lnTo>
                  <a:pt x="454024" y="201549"/>
                </a:lnTo>
                <a:close/>
              </a:path>
              <a:path w="535304" h="431800">
                <a:moveTo>
                  <a:pt x="534923" y="387350"/>
                </a:moveTo>
                <a:lnTo>
                  <a:pt x="327913" y="387477"/>
                </a:lnTo>
                <a:lnTo>
                  <a:pt x="534792" y="387477"/>
                </a:lnTo>
                <a:lnTo>
                  <a:pt x="534923" y="387350"/>
                </a:lnTo>
                <a:close/>
              </a:path>
              <a:path w="535304" h="431800">
                <a:moveTo>
                  <a:pt x="481084" y="338328"/>
                </a:moveTo>
                <a:lnTo>
                  <a:pt x="404240" y="338328"/>
                </a:lnTo>
                <a:lnTo>
                  <a:pt x="420604" y="346080"/>
                </a:lnTo>
                <a:lnTo>
                  <a:pt x="438276" y="349583"/>
                </a:lnTo>
                <a:lnTo>
                  <a:pt x="456426" y="348632"/>
                </a:lnTo>
                <a:lnTo>
                  <a:pt x="474217" y="343027"/>
                </a:lnTo>
                <a:lnTo>
                  <a:pt x="481084" y="338328"/>
                </a:lnTo>
                <a:close/>
              </a:path>
              <a:path w="535304" h="431800">
                <a:moveTo>
                  <a:pt x="507516" y="238887"/>
                </a:moveTo>
                <a:lnTo>
                  <a:pt x="451865" y="238887"/>
                </a:lnTo>
                <a:lnTo>
                  <a:pt x="462093" y="242427"/>
                </a:lnTo>
                <a:lnTo>
                  <a:pt x="470725" y="248729"/>
                </a:lnTo>
                <a:lnTo>
                  <a:pt x="477262" y="257317"/>
                </a:lnTo>
                <a:lnTo>
                  <a:pt x="481202" y="267716"/>
                </a:lnTo>
                <a:lnTo>
                  <a:pt x="481738" y="280838"/>
                </a:lnTo>
                <a:lnTo>
                  <a:pt x="477961" y="293072"/>
                </a:lnTo>
                <a:lnTo>
                  <a:pt x="470380" y="303416"/>
                </a:lnTo>
                <a:lnTo>
                  <a:pt x="459485" y="310896"/>
                </a:lnTo>
                <a:lnTo>
                  <a:pt x="450976" y="313642"/>
                </a:lnTo>
                <a:lnTo>
                  <a:pt x="442277" y="314293"/>
                </a:lnTo>
                <a:lnTo>
                  <a:pt x="505655" y="314293"/>
                </a:lnTo>
                <a:lnTo>
                  <a:pt x="509603" y="308895"/>
                </a:lnTo>
                <a:lnTo>
                  <a:pt x="516812" y="285376"/>
                </a:lnTo>
                <a:lnTo>
                  <a:pt x="515746" y="260096"/>
                </a:lnTo>
                <a:lnTo>
                  <a:pt x="507567" y="238950"/>
                </a:lnTo>
                <a:close/>
              </a:path>
              <a:path w="535304" h="431800">
                <a:moveTo>
                  <a:pt x="283717" y="0"/>
                </a:moveTo>
                <a:lnTo>
                  <a:pt x="245409" y="13690"/>
                </a:lnTo>
                <a:lnTo>
                  <a:pt x="220519" y="28844"/>
                </a:lnTo>
                <a:lnTo>
                  <a:pt x="210083" y="45737"/>
                </a:lnTo>
                <a:lnTo>
                  <a:pt x="215137" y="64643"/>
                </a:lnTo>
                <a:lnTo>
                  <a:pt x="235311" y="82563"/>
                </a:lnTo>
                <a:lnTo>
                  <a:pt x="260127" y="96567"/>
                </a:lnTo>
                <a:lnTo>
                  <a:pt x="281181" y="111881"/>
                </a:lnTo>
                <a:lnTo>
                  <a:pt x="290067" y="133731"/>
                </a:lnTo>
                <a:lnTo>
                  <a:pt x="288974" y="149996"/>
                </a:lnTo>
                <a:lnTo>
                  <a:pt x="283892" y="163083"/>
                </a:lnTo>
                <a:lnTo>
                  <a:pt x="273833" y="174861"/>
                </a:lnTo>
                <a:lnTo>
                  <a:pt x="257809" y="187198"/>
                </a:lnTo>
                <a:lnTo>
                  <a:pt x="283132" y="177593"/>
                </a:lnTo>
                <a:lnTo>
                  <a:pt x="300561" y="168465"/>
                </a:lnTo>
                <a:lnTo>
                  <a:pt x="312298" y="157051"/>
                </a:lnTo>
                <a:lnTo>
                  <a:pt x="320547" y="140589"/>
                </a:lnTo>
                <a:lnTo>
                  <a:pt x="311499" y="112319"/>
                </a:lnTo>
                <a:lnTo>
                  <a:pt x="284924" y="94551"/>
                </a:lnTo>
                <a:lnTo>
                  <a:pt x="255968" y="77545"/>
                </a:lnTo>
                <a:lnTo>
                  <a:pt x="239775" y="51562"/>
                </a:lnTo>
                <a:lnTo>
                  <a:pt x="242052" y="34415"/>
                </a:lnTo>
                <a:lnTo>
                  <a:pt x="250745" y="22590"/>
                </a:lnTo>
                <a:lnTo>
                  <a:pt x="264939" y="12360"/>
                </a:lnTo>
                <a:lnTo>
                  <a:pt x="283717" y="0"/>
                </a:lnTo>
                <a:close/>
              </a:path>
              <a:path w="535304" h="431800">
                <a:moveTo>
                  <a:pt x="215391" y="32639"/>
                </a:moveTo>
                <a:lnTo>
                  <a:pt x="187243" y="42648"/>
                </a:lnTo>
                <a:lnTo>
                  <a:pt x="168989" y="53752"/>
                </a:lnTo>
                <a:lnTo>
                  <a:pt x="161331" y="66143"/>
                </a:lnTo>
                <a:lnTo>
                  <a:pt x="164972" y="80010"/>
                </a:lnTo>
                <a:lnTo>
                  <a:pt x="179800" y="93198"/>
                </a:lnTo>
                <a:lnTo>
                  <a:pt x="198056" y="103505"/>
                </a:lnTo>
                <a:lnTo>
                  <a:pt x="213550" y="114764"/>
                </a:lnTo>
                <a:lnTo>
                  <a:pt x="220090" y="130810"/>
                </a:lnTo>
                <a:lnTo>
                  <a:pt x="219255" y="142728"/>
                </a:lnTo>
                <a:lnTo>
                  <a:pt x="215503" y="152336"/>
                </a:lnTo>
                <a:lnTo>
                  <a:pt x="208107" y="160992"/>
                </a:lnTo>
                <a:lnTo>
                  <a:pt x="196341" y="170053"/>
                </a:lnTo>
                <a:lnTo>
                  <a:pt x="214921" y="162980"/>
                </a:lnTo>
                <a:lnTo>
                  <a:pt x="227726" y="156241"/>
                </a:lnTo>
                <a:lnTo>
                  <a:pt x="236364" y="147835"/>
                </a:lnTo>
                <a:lnTo>
                  <a:pt x="242442" y="135763"/>
                </a:lnTo>
                <a:lnTo>
                  <a:pt x="235801" y="115044"/>
                </a:lnTo>
                <a:lnTo>
                  <a:pt x="216265" y="102028"/>
                </a:lnTo>
                <a:lnTo>
                  <a:pt x="194990" y="89560"/>
                </a:lnTo>
                <a:lnTo>
                  <a:pt x="183133" y="70485"/>
                </a:lnTo>
                <a:lnTo>
                  <a:pt x="184781" y="57856"/>
                </a:lnTo>
                <a:lnTo>
                  <a:pt x="191166" y="49180"/>
                </a:lnTo>
                <a:lnTo>
                  <a:pt x="201600" y="41695"/>
                </a:lnTo>
                <a:lnTo>
                  <a:pt x="215391" y="32639"/>
                </a:lnTo>
                <a:close/>
              </a:path>
              <a:path w="535304" h="431800">
                <a:moveTo>
                  <a:pt x="350011" y="12954"/>
                </a:moveTo>
                <a:lnTo>
                  <a:pt x="317912" y="24445"/>
                </a:lnTo>
                <a:lnTo>
                  <a:pt x="297052" y="37163"/>
                </a:lnTo>
                <a:lnTo>
                  <a:pt x="288289" y="51333"/>
                </a:lnTo>
                <a:lnTo>
                  <a:pt x="292480" y="67183"/>
                </a:lnTo>
                <a:lnTo>
                  <a:pt x="309375" y="82252"/>
                </a:lnTo>
                <a:lnTo>
                  <a:pt x="330199" y="94011"/>
                </a:lnTo>
                <a:lnTo>
                  <a:pt x="347880" y="106866"/>
                </a:lnTo>
                <a:lnTo>
                  <a:pt x="355345" y="125222"/>
                </a:lnTo>
                <a:lnTo>
                  <a:pt x="354423" y="138816"/>
                </a:lnTo>
                <a:lnTo>
                  <a:pt x="350154" y="149780"/>
                </a:lnTo>
                <a:lnTo>
                  <a:pt x="341719" y="159672"/>
                </a:lnTo>
                <a:lnTo>
                  <a:pt x="328294" y="170053"/>
                </a:lnTo>
                <a:lnTo>
                  <a:pt x="349529" y="161974"/>
                </a:lnTo>
                <a:lnTo>
                  <a:pt x="364156" y="154289"/>
                </a:lnTo>
                <a:lnTo>
                  <a:pt x="373997" y="144674"/>
                </a:lnTo>
                <a:lnTo>
                  <a:pt x="380872" y="130810"/>
                </a:lnTo>
                <a:lnTo>
                  <a:pt x="373350" y="107160"/>
                </a:lnTo>
                <a:lnTo>
                  <a:pt x="351075" y="92297"/>
                </a:lnTo>
                <a:lnTo>
                  <a:pt x="326776" y="78053"/>
                </a:lnTo>
                <a:lnTo>
                  <a:pt x="313181" y="56261"/>
                </a:lnTo>
                <a:lnTo>
                  <a:pt x="315096" y="41850"/>
                </a:lnTo>
                <a:lnTo>
                  <a:pt x="322405" y="31940"/>
                </a:lnTo>
                <a:lnTo>
                  <a:pt x="334309" y="23364"/>
                </a:lnTo>
                <a:lnTo>
                  <a:pt x="350011" y="129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26252" y="2417064"/>
            <a:ext cx="515620" cy="378460"/>
          </a:xfrm>
          <a:custGeom>
            <a:avLst/>
            <a:gdLst/>
            <a:ahLst/>
            <a:cxnLst/>
            <a:rect l="l" t="t" r="r" b="b"/>
            <a:pathLst>
              <a:path w="515620" h="378460">
                <a:moveTo>
                  <a:pt x="173863" y="320039"/>
                </a:moveTo>
                <a:lnTo>
                  <a:pt x="59182" y="320039"/>
                </a:lnTo>
                <a:lnTo>
                  <a:pt x="59182" y="358774"/>
                </a:lnTo>
                <a:lnTo>
                  <a:pt x="60676" y="366271"/>
                </a:lnTo>
                <a:lnTo>
                  <a:pt x="64754" y="372363"/>
                </a:lnTo>
                <a:lnTo>
                  <a:pt x="70808" y="376455"/>
                </a:lnTo>
                <a:lnTo>
                  <a:pt x="78232" y="377951"/>
                </a:lnTo>
                <a:lnTo>
                  <a:pt x="154686" y="377951"/>
                </a:lnTo>
                <a:lnTo>
                  <a:pt x="162129" y="376455"/>
                </a:lnTo>
                <a:lnTo>
                  <a:pt x="168227" y="372363"/>
                </a:lnTo>
                <a:lnTo>
                  <a:pt x="172348" y="366271"/>
                </a:lnTo>
                <a:lnTo>
                  <a:pt x="173863" y="358774"/>
                </a:lnTo>
                <a:lnTo>
                  <a:pt x="173863" y="320039"/>
                </a:lnTo>
                <a:close/>
              </a:path>
              <a:path w="515620" h="378460">
                <a:moveTo>
                  <a:pt x="458089" y="320039"/>
                </a:moveTo>
                <a:lnTo>
                  <a:pt x="343408" y="320039"/>
                </a:lnTo>
                <a:lnTo>
                  <a:pt x="343408" y="358774"/>
                </a:lnTo>
                <a:lnTo>
                  <a:pt x="344902" y="366271"/>
                </a:lnTo>
                <a:lnTo>
                  <a:pt x="348980" y="372363"/>
                </a:lnTo>
                <a:lnTo>
                  <a:pt x="355034" y="376455"/>
                </a:lnTo>
                <a:lnTo>
                  <a:pt x="362458" y="377951"/>
                </a:lnTo>
                <a:lnTo>
                  <a:pt x="438912" y="377951"/>
                </a:lnTo>
                <a:lnTo>
                  <a:pt x="446355" y="376455"/>
                </a:lnTo>
                <a:lnTo>
                  <a:pt x="452453" y="372363"/>
                </a:lnTo>
                <a:lnTo>
                  <a:pt x="456574" y="366271"/>
                </a:lnTo>
                <a:lnTo>
                  <a:pt x="458089" y="358774"/>
                </a:lnTo>
                <a:lnTo>
                  <a:pt x="458089" y="320039"/>
                </a:lnTo>
                <a:close/>
              </a:path>
              <a:path w="515620" h="378460">
                <a:moveTo>
                  <a:pt x="484251" y="154177"/>
                </a:moveTo>
                <a:lnTo>
                  <a:pt x="32893" y="154177"/>
                </a:lnTo>
                <a:lnTo>
                  <a:pt x="31877" y="156971"/>
                </a:lnTo>
                <a:lnTo>
                  <a:pt x="31496" y="160019"/>
                </a:lnTo>
                <a:lnTo>
                  <a:pt x="31496" y="320039"/>
                </a:lnTo>
                <a:lnTo>
                  <a:pt x="485648" y="320039"/>
                </a:lnTo>
                <a:lnTo>
                  <a:pt x="485648" y="266953"/>
                </a:lnTo>
                <a:lnTo>
                  <a:pt x="182372" y="266953"/>
                </a:lnTo>
                <a:lnTo>
                  <a:pt x="176530" y="261238"/>
                </a:lnTo>
                <a:lnTo>
                  <a:pt x="176530" y="239521"/>
                </a:lnTo>
                <a:lnTo>
                  <a:pt x="182372" y="233679"/>
                </a:lnTo>
                <a:lnTo>
                  <a:pt x="485648" y="233679"/>
                </a:lnTo>
                <a:lnTo>
                  <a:pt x="485648" y="217042"/>
                </a:lnTo>
                <a:lnTo>
                  <a:pt x="107696" y="217042"/>
                </a:lnTo>
                <a:lnTo>
                  <a:pt x="95974" y="214659"/>
                </a:lnTo>
                <a:lnTo>
                  <a:pt x="86407" y="208168"/>
                </a:lnTo>
                <a:lnTo>
                  <a:pt x="79960" y="198558"/>
                </a:lnTo>
                <a:lnTo>
                  <a:pt x="77597" y="186816"/>
                </a:lnTo>
                <a:lnTo>
                  <a:pt x="79960" y="175075"/>
                </a:lnTo>
                <a:lnTo>
                  <a:pt x="86407" y="165465"/>
                </a:lnTo>
                <a:lnTo>
                  <a:pt x="95974" y="158974"/>
                </a:lnTo>
                <a:lnTo>
                  <a:pt x="107696" y="156590"/>
                </a:lnTo>
                <a:lnTo>
                  <a:pt x="485128" y="156590"/>
                </a:lnTo>
                <a:lnTo>
                  <a:pt x="484251" y="154177"/>
                </a:lnTo>
                <a:close/>
              </a:path>
              <a:path w="515620" h="378460">
                <a:moveTo>
                  <a:pt x="485648" y="233679"/>
                </a:moveTo>
                <a:lnTo>
                  <a:pt x="334899" y="233679"/>
                </a:lnTo>
                <a:lnTo>
                  <a:pt x="340614" y="239521"/>
                </a:lnTo>
                <a:lnTo>
                  <a:pt x="340614" y="261238"/>
                </a:lnTo>
                <a:lnTo>
                  <a:pt x="334899" y="266953"/>
                </a:lnTo>
                <a:lnTo>
                  <a:pt x="485648" y="266953"/>
                </a:lnTo>
                <a:lnTo>
                  <a:pt x="485648" y="233679"/>
                </a:lnTo>
                <a:close/>
              </a:path>
              <a:path w="515620" h="378460">
                <a:moveTo>
                  <a:pt x="409448" y="156590"/>
                </a:moveTo>
                <a:lnTo>
                  <a:pt x="107696" y="156590"/>
                </a:lnTo>
                <a:lnTo>
                  <a:pt x="119491" y="158974"/>
                </a:lnTo>
                <a:lnTo>
                  <a:pt x="129095" y="165465"/>
                </a:lnTo>
                <a:lnTo>
                  <a:pt x="135556" y="175075"/>
                </a:lnTo>
                <a:lnTo>
                  <a:pt x="137922" y="186816"/>
                </a:lnTo>
                <a:lnTo>
                  <a:pt x="135556" y="198558"/>
                </a:lnTo>
                <a:lnTo>
                  <a:pt x="129095" y="208168"/>
                </a:lnTo>
                <a:lnTo>
                  <a:pt x="119491" y="214659"/>
                </a:lnTo>
                <a:lnTo>
                  <a:pt x="107696" y="217042"/>
                </a:lnTo>
                <a:lnTo>
                  <a:pt x="409448" y="217042"/>
                </a:lnTo>
                <a:lnTo>
                  <a:pt x="397706" y="214659"/>
                </a:lnTo>
                <a:lnTo>
                  <a:pt x="388096" y="208168"/>
                </a:lnTo>
                <a:lnTo>
                  <a:pt x="381605" y="198558"/>
                </a:lnTo>
                <a:lnTo>
                  <a:pt x="379222" y="186816"/>
                </a:lnTo>
                <a:lnTo>
                  <a:pt x="381605" y="175075"/>
                </a:lnTo>
                <a:lnTo>
                  <a:pt x="388096" y="165465"/>
                </a:lnTo>
                <a:lnTo>
                  <a:pt x="397706" y="158974"/>
                </a:lnTo>
                <a:lnTo>
                  <a:pt x="409448" y="156590"/>
                </a:lnTo>
                <a:close/>
              </a:path>
              <a:path w="515620" h="378460">
                <a:moveTo>
                  <a:pt x="485128" y="156590"/>
                </a:moveTo>
                <a:lnTo>
                  <a:pt x="409448" y="156590"/>
                </a:lnTo>
                <a:lnTo>
                  <a:pt x="421189" y="158974"/>
                </a:lnTo>
                <a:lnTo>
                  <a:pt x="430799" y="165465"/>
                </a:lnTo>
                <a:lnTo>
                  <a:pt x="437290" y="175075"/>
                </a:lnTo>
                <a:lnTo>
                  <a:pt x="439674" y="186816"/>
                </a:lnTo>
                <a:lnTo>
                  <a:pt x="437290" y="198558"/>
                </a:lnTo>
                <a:lnTo>
                  <a:pt x="430799" y="208168"/>
                </a:lnTo>
                <a:lnTo>
                  <a:pt x="421189" y="214659"/>
                </a:lnTo>
                <a:lnTo>
                  <a:pt x="409448" y="217042"/>
                </a:lnTo>
                <a:lnTo>
                  <a:pt x="485648" y="217042"/>
                </a:lnTo>
                <a:lnTo>
                  <a:pt x="485648" y="160019"/>
                </a:lnTo>
                <a:lnTo>
                  <a:pt x="485267" y="156971"/>
                </a:lnTo>
                <a:lnTo>
                  <a:pt x="485128" y="156590"/>
                </a:lnTo>
                <a:close/>
              </a:path>
              <a:path w="515620" h="378460">
                <a:moveTo>
                  <a:pt x="70866" y="89534"/>
                </a:moveTo>
                <a:lnTo>
                  <a:pt x="28321" y="89534"/>
                </a:lnTo>
                <a:lnTo>
                  <a:pt x="17305" y="91765"/>
                </a:lnTo>
                <a:lnTo>
                  <a:pt x="8302" y="97853"/>
                </a:lnTo>
                <a:lnTo>
                  <a:pt x="2228" y="106894"/>
                </a:lnTo>
                <a:lnTo>
                  <a:pt x="0" y="117982"/>
                </a:lnTo>
                <a:lnTo>
                  <a:pt x="0" y="125856"/>
                </a:lnTo>
                <a:lnTo>
                  <a:pt x="2228" y="136872"/>
                </a:lnTo>
                <a:lnTo>
                  <a:pt x="8302" y="145875"/>
                </a:lnTo>
                <a:lnTo>
                  <a:pt x="17305" y="151949"/>
                </a:lnTo>
                <a:lnTo>
                  <a:pt x="28321" y="154177"/>
                </a:lnTo>
                <a:lnTo>
                  <a:pt x="486791" y="154177"/>
                </a:lnTo>
                <a:lnTo>
                  <a:pt x="497806" y="151949"/>
                </a:lnTo>
                <a:lnTo>
                  <a:pt x="506809" y="145875"/>
                </a:lnTo>
                <a:lnTo>
                  <a:pt x="512883" y="136872"/>
                </a:lnTo>
                <a:lnTo>
                  <a:pt x="513005" y="136270"/>
                </a:lnTo>
                <a:lnTo>
                  <a:pt x="115189" y="136270"/>
                </a:lnTo>
                <a:lnTo>
                  <a:pt x="122972" y="97662"/>
                </a:lnTo>
                <a:lnTo>
                  <a:pt x="82931" y="97662"/>
                </a:lnTo>
                <a:lnTo>
                  <a:pt x="77978" y="92582"/>
                </a:lnTo>
                <a:lnTo>
                  <a:pt x="70866" y="89534"/>
                </a:lnTo>
                <a:close/>
              </a:path>
              <a:path w="515620" h="378460">
                <a:moveTo>
                  <a:pt x="416020" y="24764"/>
                </a:moveTo>
                <a:lnTo>
                  <a:pt x="379603" y="24764"/>
                </a:lnTo>
                <a:lnTo>
                  <a:pt x="401955" y="136270"/>
                </a:lnTo>
                <a:lnTo>
                  <a:pt x="513005" y="136270"/>
                </a:lnTo>
                <a:lnTo>
                  <a:pt x="515112" y="125856"/>
                </a:lnTo>
                <a:lnTo>
                  <a:pt x="515112" y="117982"/>
                </a:lnTo>
                <a:lnTo>
                  <a:pt x="512883" y="106894"/>
                </a:lnTo>
                <a:lnTo>
                  <a:pt x="506809" y="97853"/>
                </a:lnTo>
                <a:lnTo>
                  <a:pt x="504837" y="96519"/>
                </a:lnTo>
                <a:lnTo>
                  <a:pt x="433959" y="96519"/>
                </a:lnTo>
                <a:lnTo>
                  <a:pt x="416020" y="24764"/>
                </a:lnTo>
                <a:close/>
              </a:path>
              <a:path w="515620" h="378460">
                <a:moveTo>
                  <a:pt x="409829" y="0"/>
                </a:moveTo>
                <a:lnTo>
                  <a:pt x="107442" y="0"/>
                </a:lnTo>
                <a:lnTo>
                  <a:pt x="82931" y="97662"/>
                </a:lnTo>
                <a:lnTo>
                  <a:pt x="122972" y="97662"/>
                </a:lnTo>
                <a:lnTo>
                  <a:pt x="137668" y="24764"/>
                </a:lnTo>
                <a:lnTo>
                  <a:pt x="416020" y="24764"/>
                </a:lnTo>
                <a:lnTo>
                  <a:pt x="409829" y="0"/>
                </a:lnTo>
                <a:close/>
              </a:path>
              <a:path w="515620" h="378460">
                <a:moveTo>
                  <a:pt x="486791" y="89534"/>
                </a:moveTo>
                <a:lnTo>
                  <a:pt x="445008" y="89534"/>
                </a:lnTo>
                <a:lnTo>
                  <a:pt x="438658" y="92074"/>
                </a:lnTo>
                <a:lnTo>
                  <a:pt x="433959" y="96519"/>
                </a:lnTo>
                <a:lnTo>
                  <a:pt x="504837" y="96519"/>
                </a:lnTo>
                <a:lnTo>
                  <a:pt x="497806" y="91765"/>
                </a:lnTo>
                <a:lnTo>
                  <a:pt x="486791" y="895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43265" y="2441067"/>
            <a:ext cx="473075" cy="487045"/>
          </a:xfrm>
          <a:custGeom>
            <a:avLst/>
            <a:gdLst/>
            <a:ahLst/>
            <a:cxnLst/>
            <a:rect l="l" t="t" r="r" b="b"/>
            <a:pathLst>
              <a:path w="473075" h="487044">
                <a:moveTo>
                  <a:pt x="296354" y="268605"/>
                </a:moveTo>
                <a:lnTo>
                  <a:pt x="174879" y="268605"/>
                </a:lnTo>
                <a:lnTo>
                  <a:pt x="307213" y="369189"/>
                </a:lnTo>
                <a:lnTo>
                  <a:pt x="283464" y="438150"/>
                </a:lnTo>
                <a:lnTo>
                  <a:pt x="314071" y="486537"/>
                </a:lnTo>
                <a:lnTo>
                  <a:pt x="345948" y="405384"/>
                </a:lnTo>
                <a:lnTo>
                  <a:pt x="393814" y="405384"/>
                </a:lnTo>
                <a:lnTo>
                  <a:pt x="376047" y="377190"/>
                </a:lnTo>
                <a:lnTo>
                  <a:pt x="469646" y="360934"/>
                </a:lnTo>
                <a:lnTo>
                  <a:pt x="441621" y="331978"/>
                </a:lnTo>
                <a:lnTo>
                  <a:pt x="344678" y="331978"/>
                </a:lnTo>
                <a:lnTo>
                  <a:pt x="296354" y="268605"/>
                </a:lnTo>
                <a:close/>
              </a:path>
              <a:path w="473075" h="487044">
                <a:moveTo>
                  <a:pt x="0" y="0"/>
                </a:moveTo>
                <a:lnTo>
                  <a:pt x="3300" y="30049"/>
                </a:lnTo>
                <a:lnTo>
                  <a:pt x="30305" y="80089"/>
                </a:lnTo>
                <a:lnTo>
                  <a:pt x="68097" y="135106"/>
                </a:lnTo>
                <a:lnTo>
                  <a:pt x="103759" y="180086"/>
                </a:lnTo>
                <a:lnTo>
                  <a:pt x="94543" y="230976"/>
                </a:lnTo>
                <a:lnTo>
                  <a:pt x="85542" y="278690"/>
                </a:lnTo>
                <a:lnTo>
                  <a:pt x="76601" y="325356"/>
                </a:lnTo>
                <a:lnTo>
                  <a:pt x="67569" y="373101"/>
                </a:lnTo>
                <a:lnTo>
                  <a:pt x="58293" y="424053"/>
                </a:lnTo>
                <a:lnTo>
                  <a:pt x="83566" y="479806"/>
                </a:lnTo>
                <a:lnTo>
                  <a:pt x="174879" y="268605"/>
                </a:lnTo>
                <a:lnTo>
                  <a:pt x="296354" y="268605"/>
                </a:lnTo>
                <a:lnTo>
                  <a:pt x="248031" y="205232"/>
                </a:lnTo>
                <a:lnTo>
                  <a:pt x="473075" y="136144"/>
                </a:lnTo>
                <a:lnTo>
                  <a:pt x="440327" y="117094"/>
                </a:lnTo>
                <a:lnTo>
                  <a:pt x="171704" y="117094"/>
                </a:lnTo>
                <a:lnTo>
                  <a:pt x="128801" y="77884"/>
                </a:lnTo>
                <a:lnTo>
                  <a:pt x="76708" y="36972"/>
                </a:lnTo>
                <a:lnTo>
                  <a:pt x="29186" y="6848"/>
                </a:lnTo>
                <a:lnTo>
                  <a:pt x="0" y="0"/>
                </a:lnTo>
                <a:close/>
              </a:path>
              <a:path w="473075" h="487044">
                <a:moveTo>
                  <a:pt x="393814" y="405384"/>
                </a:moveTo>
                <a:lnTo>
                  <a:pt x="345948" y="405384"/>
                </a:lnTo>
                <a:lnTo>
                  <a:pt x="361011" y="414815"/>
                </a:lnTo>
                <a:lnTo>
                  <a:pt x="376729" y="425973"/>
                </a:lnTo>
                <a:lnTo>
                  <a:pt x="391185" y="433726"/>
                </a:lnTo>
                <a:lnTo>
                  <a:pt x="402463" y="432943"/>
                </a:lnTo>
                <a:lnTo>
                  <a:pt x="402353" y="422356"/>
                </a:lnTo>
                <a:lnTo>
                  <a:pt x="395208" y="407590"/>
                </a:lnTo>
                <a:lnTo>
                  <a:pt x="393814" y="405384"/>
                </a:lnTo>
                <a:close/>
              </a:path>
              <a:path w="473075" h="487044">
                <a:moveTo>
                  <a:pt x="431419" y="321437"/>
                </a:moveTo>
                <a:lnTo>
                  <a:pt x="368625" y="328670"/>
                </a:lnTo>
                <a:lnTo>
                  <a:pt x="344678" y="331978"/>
                </a:lnTo>
                <a:lnTo>
                  <a:pt x="441621" y="331978"/>
                </a:lnTo>
                <a:lnTo>
                  <a:pt x="431419" y="321437"/>
                </a:lnTo>
                <a:close/>
              </a:path>
              <a:path w="473075" h="487044">
                <a:moveTo>
                  <a:pt x="420243" y="105410"/>
                </a:moveTo>
                <a:lnTo>
                  <a:pt x="171704" y="117094"/>
                </a:lnTo>
                <a:lnTo>
                  <a:pt x="440327" y="117094"/>
                </a:lnTo>
                <a:lnTo>
                  <a:pt x="420243" y="1054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06932" y="3672966"/>
            <a:ext cx="2316480" cy="5822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B13113"/>
                </a:solidFill>
                <a:latin typeface="微軟正黑體"/>
                <a:cs typeface="微軟正黑體"/>
              </a:rPr>
              <a:t>學習紀錄與心得反思</a:t>
            </a:r>
            <a:endParaRPr sz="2000">
              <a:latin typeface="微軟正黑體"/>
              <a:cs typeface="微軟正黑體"/>
            </a:endParaRPr>
          </a:p>
          <a:p>
            <a:pPr marL="391795">
              <a:lnSpc>
                <a:spcPct val="100000"/>
              </a:lnSpc>
              <a:spcBef>
                <a:spcPts val="60"/>
              </a:spcBef>
            </a:pPr>
            <a:r>
              <a:rPr sz="1600" spc="-5" dirty="0">
                <a:solidFill>
                  <a:srgbClr val="41342E"/>
                </a:solidFill>
                <a:latin typeface="微軟正黑體"/>
                <a:cs typeface="微軟正黑體"/>
              </a:rPr>
              <a:t>教師評</a:t>
            </a:r>
            <a:r>
              <a:rPr sz="1600" spc="-10" dirty="0">
                <a:solidFill>
                  <a:srgbClr val="41342E"/>
                </a:solidFill>
                <a:latin typeface="微軟正黑體"/>
                <a:cs typeface="微軟正黑體"/>
              </a:rPr>
              <a:t>量-</a:t>
            </a:r>
            <a:r>
              <a:rPr sz="1600" spc="-5" dirty="0">
                <a:solidFill>
                  <a:srgbClr val="41342E"/>
                </a:solidFill>
                <a:latin typeface="微軟正黑體"/>
                <a:cs typeface="微軟正黑體"/>
              </a:rPr>
              <a:t>學習紀錄表</a:t>
            </a:r>
            <a:endParaRPr sz="1600">
              <a:latin typeface="微軟正黑體"/>
              <a:cs typeface="微軟正黑體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37333" y="5523077"/>
            <a:ext cx="2316480" cy="582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746155"/>
                </a:solidFill>
                <a:latin typeface="微軟正黑體"/>
                <a:cs typeface="微軟正黑體"/>
              </a:rPr>
              <a:t>教材設計與試教成效</a:t>
            </a:r>
            <a:endParaRPr sz="2000">
              <a:latin typeface="微軟正黑體"/>
              <a:cs typeface="微軟正黑體"/>
            </a:endParaRPr>
          </a:p>
          <a:p>
            <a:pPr marL="392430">
              <a:lnSpc>
                <a:spcPct val="100000"/>
              </a:lnSpc>
              <a:spcBef>
                <a:spcPts val="60"/>
              </a:spcBef>
            </a:pPr>
            <a:r>
              <a:rPr sz="1600" spc="-5" dirty="0">
                <a:solidFill>
                  <a:srgbClr val="41342E"/>
                </a:solidFill>
                <a:latin typeface="微軟正黑體"/>
                <a:cs typeface="微軟正黑體"/>
              </a:rPr>
              <a:t>教師評量</a:t>
            </a:r>
            <a:r>
              <a:rPr sz="1600" spc="-10" dirty="0">
                <a:solidFill>
                  <a:srgbClr val="41342E"/>
                </a:solidFill>
                <a:latin typeface="微軟正黑體"/>
                <a:cs typeface="微軟正黑體"/>
              </a:rPr>
              <a:t>-</a:t>
            </a:r>
            <a:r>
              <a:rPr sz="1600" spc="-5" dirty="0">
                <a:solidFill>
                  <a:srgbClr val="41342E"/>
                </a:solidFill>
                <a:latin typeface="微軟正黑體"/>
                <a:cs typeface="微軟正黑體"/>
              </a:rPr>
              <a:t>學習紀錄表</a:t>
            </a:r>
            <a:endParaRPr sz="1600">
              <a:latin typeface="微軟正黑體"/>
              <a:cs typeface="微軟正黑體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70289" y="3672966"/>
            <a:ext cx="2124075" cy="1559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B13113"/>
                </a:solidFill>
                <a:latin typeface="微軟正黑體"/>
                <a:cs typeface="微軟正黑體"/>
              </a:rPr>
              <a:t>準時繳交學習紀錄</a:t>
            </a:r>
            <a:endParaRPr sz="2000" dirty="0">
              <a:latin typeface="微軟正黑體"/>
              <a:cs typeface="微軟正黑體"/>
            </a:endParaRPr>
          </a:p>
          <a:p>
            <a:pPr marL="232410" indent="-216535">
              <a:lnSpc>
                <a:spcPct val="100000"/>
              </a:lnSpc>
              <a:spcBef>
                <a:spcPts val="70"/>
              </a:spcBef>
              <a:buAutoNum type="arabicPeriod"/>
              <a:tabLst>
                <a:tab pos="233045" algn="l"/>
              </a:tabLst>
            </a:pPr>
            <a:r>
              <a:rPr lang="en-US" altLang="zh-TW" sz="1600" spc="-5" dirty="0">
                <a:solidFill>
                  <a:srgbClr val="41342E"/>
                </a:solidFill>
                <a:latin typeface="微軟正黑體"/>
                <a:cs typeface="微軟正黑體"/>
              </a:rPr>
              <a:t>4</a:t>
            </a:r>
            <a:r>
              <a:rPr sz="1600" spc="-5" dirty="0" smtClean="0">
                <a:solidFill>
                  <a:srgbClr val="41342E"/>
                </a:solidFill>
                <a:latin typeface="微軟正黑體"/>
                <a:cs typeface="微軟正黑體"/>
              </a:rPr>
              <a:t>月工作時數表</a:t>
            </a:r>
            <a:r>
              <a:rPr sz="1600" spc="-5" dirty="0">
                <a:solidFill>
                  <a:srgbClr val="41342E"/>
                </a:solidFill>
                <a:latin typeface="微軟正黑體"/>
                <a:cs typeface="微軟正黑體"/>
              </a:rPr>
              <a:t>(3%)</a:t>
            </a:r>
            <a:endParaRPr sz="1600" dirty="0">
              <a:latin typeface="微軟正黑體"/>
              <a:cs typeface="微軟正黑體"/>
            </a:endParaRPr>
          </a:p>
          <a:p>
            <a:pPr marL="232410" indent="-216535">
              <a:lnSpc>
                <a:spcPct val="100000"/>
              </a:lnSpc>
              <a:buAutoNum type="arabicPeriod"/>
              <a:tabLst>
                <a:tab pos="233045" algn="l"/>
              </a:tabLst>
            </a:pPr>
            <a:r>
              <a:rPr lang="en-US" altLang="zh-TW" sz="1600" spc="-5" dirty="0">
                <a:solidFill>
                  <a:srgbClr val="41342E"/>
                </a:solidFill>
                <a:latin typeface="微軟正黑體"/>
                <a:cs typeface="微軟正黑體"/>
              </a:rPr>
              <a:t>5</a:t>
            </a:r>
            <a:r>
              <a:rPr sz="1600" spc="-5" dirty="0" smtClean="0">
                <a:solidFill>
                  <a:srgbClr val="41342E"/>
                </a:solidFill>
                <a:latin typeface="微軟正黑體"/>
                <a:cs typeface="微軟正黑體"/>
              </a:rPr>
              <a:t>月</a:t>
            </a:r>
            <a:r>
              <a:rPr sz="1600" spc="-10" dirty="0" smtClean="0">
                <a:solidFill>
                  <a:srgbClr val="41342E"/>
                </a:solidFill>
                <a:latin typeface="微軟正黑體"/>
                <a:cs typeface="微軟正黑體"/>
              </a:rPr>
              <a:t>工作時數表</a:t>
            </a:r>
            <a:r>
              <a:rPr sz="1600" spc="-5" dirty="0">
                <a:solidFill>
                  <a:srgbClr val="41342E"/>
                </a:solidFill>
                <a:latin typeface="微軟正黑體"/>
                <a:cs typeface="微軟正黑體"/>
              </a:rPr>
              <a:t>(3</a:t>
            </a:r>
            <a:r>
              <a:rPr sz="1600" spc="-10" dirty="0">
                <a:solidFill>
                  <a:srgbClr val="41342E"/>
                </a:solidFill>
                <a:latin typeface="微軟正黑體"/>
                <a:cs typeface="微軟正黑體"/>
              </a:rPr>
              <a:t>%)</a:t>
            </a:r>
            <a:endParaRPr sz="1600" dirty="0">
              <a:latin typeface="微軟正黑體"/>
              <a:cs typeface="微軟正黑體"/>
            </a:endParaRPr>
          </a:p>
          <a:p>
            <a:pPr marL="232410" indent="-2165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33045" algn="l"/>
              </a:tabLst>
            </a:pPr>
            <a:r>
              <a:rPr sz="1600" spc="-5" dirty="0">
                <a:solidFill>
                  <a:srgbClr val="41342E"/>
                </a:solidFill>
                <a:latin typeface="微軟正黑體"/>
                <a:cs typeface="微軟正黑體"/>
              </a:rPr>
              <a:t>學習紀錄表(3%)</a:t>
            </a:r>
            <a:endParaRPr sz="1600" dirty="0">
              <a:latin typeface="微軟正黑體"/>
              <a:cs typeface="微軟正黑體"/>
            </a:endParaRPr>
          </a:p>
          <a:p>
            <a:pPr marL="232410" indent="-216535">
              <a:lnSpc>
                <a:spcPct val="100000"/>
              </a:lnSpc>
              <a:buAutoNum type="arabicPeriod"/>
              <a:tabLst>
                <a:tab pos="233045" algn="l"/>
              </a:tabLst>
            </a:pPr>
            <a:r>
              <a:rPr sz="1600" spc="-5" dirty="0">
                <a:solidFill>
                  <a:srgbClr val="41342E"/>
                </a:solidFill>
                <a:latin typeface="微軟正黑體"/>
                <a:cs typeface="微軟正黑體"/>
              </a:rPr>
              <a:t>教材影片製作(3%)</a:t>
            </a:r>
            <a:endParaRPr sz="1600" dirty="0">
              <a:latin typeface="微軟正黑體"/>
              <a:cs typeface="微軟正黑體"/>
            </a:endParaRPr>
          </a:p>
          <a:p>
            <a:pPr marL="232410" indent="-216535">
              <a:lnSpc>
                <a:spcPct val="100000"/>
              </a:lnSpc>
              <a:buAutoNum type="arabicPeriod"/>
              <a:tabLst>
                <a:tab pos="233045" algn="l"/>
              </a:tabLst>
            </a:pPr>
            <a:r>
              <a:rPr sz="1600" spc="-5" dirty="0">
                <a:solidFill>
                  <a:srgbClr val="41342E"/>
                </a:solidFill>
                <a:latin typeface="微軟正黑體"/>
                <a:cs typeface="微軟正黑體"/>
              </a:rPr>
              <a:t>進班紀錄表(3%)</a:t>
            </a:r>
            <a:endParaRPr sz="1600" dirty="0">
              <a:latin typeface="微軟正黑體"/>
              <a:cs typeface="微軟正黑體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38947" y="5523077"/>
            <a:ext cx="2877185" cy="826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746155"/>
                </a:solidFill>
                <a:latin typeface="微軟正黑體"/>
                <a:cs typeface="微軟正黑體"/>
              </a:rPr>
              <a:t>參與教學助理研習</a:t>
            </a:r>
            <a:endParaRPr sz="2000" dirty="0">
              <a:latin typeface="微軟正黑體"/>
              <a:cs typeface="微軟正黑體"/>
            </a:endParaRPr>
          </a:p>
          <a:p>
            <a:pPr marL="228600" indent="-215900">
              <a:lnSpc>
                <a:spcPct val="100000"/>
              </a:lnSpc>
              <a:spcBef>
                <a:spcPts val="60"/>
              </a:spcBef>
              <a:buFont typeface=""/>
              <a:buAutoNum type="arabicPeriod"/>
              <a:tabLst>
                <a:tab pos="229235" algn="l"/>
              </a:tabLst>
            </a:pPr>
            <a:r>
              <a:rPr sz="1600" spc="-5" dirty="0">
                <a:solidFill>
                  <a:srgbClr val="41342E"/>
                </a:solidFill>
                <a:latin typeface="微軟正黑體"/>
                <a:cs typeface="微軟正黑體"/>
              </a:rPr>
              <a:t>參加教學助理研習營</a:t>
            </a:r>
            <a:endParaRPr sz="1600" dirty="0">
              <a:latin typeface="微軟正黑體"/>
              <a:cs typeface="微軟正黑體"/>
            </a:endParaRPr>
          </a:p>
          <a:p>
            <a:pPr marL="228600" indent="-215900">
              <a:lnSpc>
                <a:spcPct val="100000"/>
              </a:lnSpc>
              <a:buFont typeface=""/>
              <a:buAutoNum type="arabicPeriod"/>
              <a:tabLst>
                <a:tab pos="229235" algn="l"/>
              </a:tabLst>
            </a:pPr>
            <a:r>
              <a:rPr sz="1600" spc="-5" dirty="0">
                <a:solidFill>
                  <a:srgbClr val="41342E"/>
                </a:solidFill>
                <a:latin typeface="微軟正黑體"/>
                <a:cs typeface="微軟正黑體"/>
              </a:rPr>
              <a:t>當天有課或有事同學，可補課</a:t>
            </a:r>
            <a:endParaRPr sz="1600" dirty="0">
              <a:latin typeface="微軟正黑體"/>
              <a:cs typeface="微軟正黑體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20410" y="5113985"/>
            <a:ext cx="1552575" cy="826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B13113"/>
                </a:solidFill>
                <a:latin typeface="微軟正黑體"/>
                <a:cs typeface="微軟正黑體"/>
              </a:rPr>
              <a:t>班級學生評量</a:t>
            </a:r>
            <a:endParaRPr sz="2000">
              <a:latin typeface="微軟正黑體"/>
              <a:cs typeface="微軟正黑體"/>
            </a:endParaRPr>
          </a:p>
          <a:p>
            <a:pPr marL="65405">
              <a:lnSpc>
                <a:spcPct val="100000"/>
              </a:lnSpc>
              <a:spcBef>
                <a:spcPts val="60"/>
              </a:spcBef>
            </a:pPr>
            <a:r>
              <a:rPr sz="1600" spc="-5" dirty="0">
                <a:solidFill>
                  <a:srgbClr val="41342E"/>
                </a:solidFill>
                <a:latin typeface="微軟正黑體"/>
                <a:cs typeface="微軟正黑體"/>
              </a:rPr>
              <a:t>請班上同學填寫</a:t>
            </a:r>
            <a:endParaRPr sz="1600">
              <a:latin typeface="微軟正黑體"/>
              <a:cs typeface="微軟正黑體"/>
            </a:endParaRPr>
          </a:p>
          <a:p>
            <a:pPr marL="65405">
              <a:lnSpc>
                <a:spcPct val="100000"/>
              </a:lnSpc>
            </a:pPr>
            <a:r>
              <a:rPr sz="1600" b="1" spc="-5" dirty="0">
                <a:solidFill>
                  <a:srgbClr val="FF0000"/>
                </a:solidFill>
                <a:latin typeface="微軟正黑體"/>
                <a:cs typeface="微軟正黑體"/>
              </a:rPr>
              <a:t>教務處線上問卷</a:t>
            </a:r>
            <a:endParaRPr sz="1600">
              <a:latin typeface="微軟正黑體"/>
              <a:cs typeface="微軟正黑體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83080" y="3494532"/>
            <a:ext cx="472440" cy="563880"/>
          </a:xfrm>
          <a:custGeom>
            <a:avLst/>
            <a:gdLst/>
            <a:ahLst/>
            <a:cxnLst/>
            <a:rect l="l" t="t" r="r" b="b"/>
            <a:pathLst>
              <a:path w="472439" h="563879">
                <a:moveTo>
                  <a:pt x="338175" y="558164"/>
                </a:moveTo>
                <a:lnTo>
                  <a:pt x="220440" y="558164"/>
                </a:lnTo>
                <a:lnTo>
                  <a:pt x="279910" y="563861"/>
                </a:lnTo>
                <a:lnTo>
                  <a:pt x="330042" y="560450"/>
                </a:lnTo>
                <a:lnTo>
                  <a:pt x="338175" y="558164"/>
                </a:lnTo>
                <a:close/>
              </a:path>
              <a:path w="472439" h="563879">
                <a:moveTo>
                  <a:pt x="169495" y="118040"/>
                </a:moveTo>
                <a:lnTo>
                  <a:pt x="85882" y="149221"/>
                </a:lnTo>
                <a:lnTo>
                  <a:pt x="48720" y="184097"/>
                </a:lnTo>
                <a:lnTo>
                  <a:pt x="23279" y="224873"/>
                </a:lnTo>
                <a:lnTo>
                  <a:pt x="7831" y="268606"/>
                </a:lnTo>
                <a:lnTo>
                  <a:pt x="647" y="312353"/>
                </a:lnTo>
                <a:lnTo>
                  <a:pt x="0" y="353169"/>
                </a:lnTo>
                <a:lnTo>
                  <a:pt x="4159" y="388111"/>
                </a:lnTo>
                <a:lnTo>
                  <a:pt x="23177" y="458025"/>
                </a:lnTo>
                <a:lnTo>
                  <a:pt x="41205" y="493564"/>
                </a:lnTo>
                <a:lnTo>
                  <a:pt x="67788" y="524838"/>
                </a:lnTo>
                <a:lnTo>
                  <a:pt x="105083" y="548356"/>
                </a:lnTo>
                <a:lnTo>
                  <a:pt x="155248" y="560628"/>
                </a:lnTo>
                <a:lnTo>
                  <a:pt x="220440" y="558164"/>
                </a:lnTo>
                <a:lnTo>
                  <a:pt x="338175" y="558164"/>
                </a:lnTo>
                <a:lnTo>
                  <a:pt x="404795" y="529811"/>
                </a:lnTo>
                <a:lnTo>
                  <a:pt x="449699" y="473244"/>
                </a:lnTo>
                <a:lnTo>
                  <a:pt x="469754" y="397749"/>
                </a:lnTo>
                <a:lnTo>
                  <a:pt x="472027" y="355091"/>
                </a:lnTo>
                <a:lnTo>
                  <a:pt x="469556" y="319912"/>
                </a:lnTo>
                <a:lnTo>
                  <a:pt x="434308" y="319912"/>
                </a:lnTo>
                <a:lnTo>
                  <a:pt x="411829" y="319658"/>
                </a:lnTo>
                <a:lnTo>
                  <a:pt x="407513" y="280152"/>
                </a:lnTo>
                <a:lnTo>
                  <a:pt x="394446" y="243157"/>
                </a:lnTo>
                <a:lnTo>
                  <a:pt x="373306" y="210091"/>
                </a:lnTo>
                <a:lnTo>
                  <a:pt x="344773" y="182371"/>
                </a:lnTo>
                <a:lnTo>
                  <a:pt x="358616" y="164464"/>
                </a:lnTo>
                <a:lnTo>
                  <a:pt x="412864" y="164464"/>
                </a:lnTo>
                <a:lnTo>
                  <a:pt x="409374" y="159841"/>
                </a:lnTo>
                <a:lnTo>
                  <a:pt x="379129" y="137413"/>
                </a:lnTo>
                <a:lnTo>
                  <a:pt x="240252" y="137413"/>
                </a:lnTo>
                <a:lnTo>
                  <a:pt x="240195" y="135381"/>
                </a:lnTo>
                <a:lnTo>
                  <a:pt x="225520" y="135381"/>
                </a:lnTo>
                <a:lnTo>
                  <a:pt x="192294" y="121237"/>
                </a:lnTo>
                <a:lnTo>
                  <a:pt x="169495" y="118040"/>
                </a:lnTo>
                <a:close/>
              </a:path>
              <a:path w="472439" h="563879">
                <a:moveTo>
                  <a:pt x="412864" y="164464"/>
                </a:moveTo>
                <a:lnTo>
                  <a:pt x="358616" y="164464"/>
                </a:lnTo>
                <a:lnTo>
                  <a:pt x="390820" y="195843"/>
                </a:lnTo>
                <a:lnTo>
                  <a:pt x="414702" y="233283"/>
                </a:lnTo>
                <a:lnTo>
                  <a:pt x="429464" y="275175"/>
                </a:lnTo>
                <a:lnTo>
                  <a:pt x="434308" y="319912"/>
                </a:lnTo>
                <a:lnTo>
                  <a:pt x="469556" y="319912"/>
                </a:lnTo>
                <a:lnTo>
                  <a:pt x="467667" y="293006"/>
                </a:lnTo>
                <a:lnTo>
                  <a:pt x="455178" y="239108"/>
                </a:lnTo>
                <a:lnTo>
                  <a:pt x="435451" y="194389"/>
                </a:lnTo>
                <a:lnTo>
                  <a:pt x="412864" y="164464"/>
                </a:lnTo>
                <a:close/>
              </a:path>
              <a:path w="472439" h="563879">
                <a:moveTo>
                  <a:pt x="293777" y="122805"/>
                </a:moveTo>
                <a:lnTo>
                  <a:pt x="268176" y="127031"/>
                </a:lnTo>
                <a:lnTo>
                  <a:pt x="253982" y="133401"/>
                </a:lnTo>
                <a:lnTo>
                  <a:pt x="240252" y="137413"/>
                </a:lnTo>
                <a:lnTo>
                  <a:pt x="379129" y="137413"/>
                </a:lnTo>
                <a:lnTo>
                  <a:pt x="377835" y="136455"/>
                </a:lnTo>
                <a:lnTo>
                  <a:pt x="341725" y="125221"/>
                </a:lnTo>
                <a:lnTo>
                  <a:pt x="293777" y="122805"/>
                </a:lnTo>
                <a:close/>
              </a:path>
              <a:path w="472439" h="563879">
                <a:moveTo>
                  <a:pt x="190722" y="52323"/>
                </a:moveTo>
                <a:lnTo>
                  <a:pt x="203660" y="75017"/>
                </a:lnTo>
                <a:lnTo>
                  <a:pt x="213265" y="95091"/>
                </a:lnTo>
                <a:lnTo>
                  <a:pt x="220297" y="114546"/>
                </a:lnTo>
                <a:lnTo>
                  <a:pt x="225520" y="135381"/>
                </a:lnTo>
                <a:lnTo>
                  <a:pt x="240195" y="135381"/>
                </a:lnTo>
                <a:lnTo>
                  <a:pt x="230322" y="79299"/>
                </a:lnTo>
                <a:lnTo>
                  <a:pt x="203807" y="56042"/>
                </a:lnTo>
                <a:lnTo>
                  <a:pt x="190722" y="52323"/>
                </a:lnTo>
                <a:close/>
              </a:path>
              <a:path w="472439" h="563879">
                <a:moveTo>
                  <a:pt x="356203" y="0"/>
                </a:moveTo>
                <a:lnTo>
                  <a:pt x="300549" y="8288"/>
                </a:lnTo>
                <a:lnTo>
                  <a:pt x="260854" y="35375"/>
                </a:lnTo>
                <a:lnTo>
                  <a:pt x="245967" y="114299"/>
                </a:lnTo>
                <a:lnTo>
                  <a:pt x="328517" y="113283"/>
                </a:lnTo>
                <a:lnTo>
                  <a:pt x="357271" y="109053"/>
                </a:lnTo>
                <a:lnTo>
                  <a:pt x="379476" y="97916"/>
                </a:lnTo>
                <a:lnTo>
                  <a:pt x="397061" y="82208"/>
                </a:lnTo>
                <a:lnTo>
                  <a:pt x="411956" y="64261"/>
                </a:lnTo>
                <a:lnTo>
                  <a:pt x="432141" y="48609"/>
                </a:lnTo>
                <a:lnTo>
                  <a:pt x="453612" y="36480"/>
                </a:lnTo>
                <a:lnTo>
                  <a:pt x="460319" y="24971"/>
                </a:lnTo>
                <a:lnTo>
                  <a:pt x="436213" y="11175"/>
                </a:lnTo>
                <a:lnTo>
                  <a:pt x="421265" y="7536"/>
                </a:lnTo>
                <a:lnTo>
                  <a:pt x="401780" y="3968"/>
                </a:lnTo>
                <a:lnTo>
                  <a:pt x="379510" y="1210"/>
                </a:lnTo>
                <a:lnTo>
                  <a:pt x="3562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08876" y="3459479"/>
            <a:ext cx="647700" cy="599440"/>
          </a:xfrm>
          <a:custGeom>
            <a:avLst/>
            <a:gdLst/>
            <a:ahLst/>
            <a:cxnLst/>
            <a:rect l="l" t="t" r="r" b="b"/>
            <a:pathLst>
              <a:path w="647700" h="599439">
                <a:moveTo>
                  <a:pt x="129540" y="338835"/>
                </a:moveTo>
                <a:lnTo>
                  <a:pt x="129540" y="471931"/>
                </a:lnTo>
                <a:lnTo>
                  <a:pt x="323850" y="598931"/>
                </a:lnTo>
                <a:lnTo>
                  <a:pt x="518160" y="471931"/>
                </a:lnTo>
                <a:lnTo>
                  <a:pt x="518160" y="465708"/>
                </a:lnTo>
                <a:lnTo>
                  <a:pt x="323850" y="465708"/>
                </a:lnTo>
                <a:lnTo>
                  <a:pt x="129540" y="338835"/>
                </a:lnTo>
                <a:close/>
              </a:path>
              <a:path w="647700" h="599439">
                <a:moveTo>
                  <a:pt x="608457" y="256666"/>
                </a:moveTo>
                <a:lnTo>
                  <a:pt x="586867" y="256666"/>
                </a:lnTo>
                <a:lnTo>
                  <a:pt x="586867" y="376808"/>
                </a:lnTo>
                <a:lnTo>
                  <a:pt x="579602" y="381047"/>
                </a:lnTo>
                <a:lnTo>
                  <a:pt x="573897" y="387191"/>
                </a:lnTo>
                <a:lnTo>
                  <a:pt x="570168" y="394811"/>
                </a:lnTo>
                <a:lnTo>
                  <a:pt x="568833" y="403478"/>
                </a:lnTo>
                <a:lnTo>
                  <a:pt x="569882" y="411095"/>
                </a:lnTo>
                <a:lnTo>
                  <a:pt x="572849" y="417925"/>
                </a:lnTo>
                <a:lnTo>
                  <a:pt x="577459" y="423660"/>
                </a:lnTo>
                <a:lnTo>
                  <a:pt x="583438" y="427989"/>
                </a:lnTo>
                <a:lnTo>
                  <a:pt x="561721" y="538479"/>
                </a:lnTo>
                <a:lnTo>
                  <a:pt x="633603" y="538479"/>
                </a:lnTo>
                <a:lnTo>
                  <a:pt x="611886" y="427989"/>
                </a:lnTo>
                <a:lnTo>
                  <a:pt x="617918" y="423660"/>
                </a:lnTo>
                <a:lnTo>
                  <a:pt x="622522" y="417925"/>
                </a:lnTo>
                <a:lnTo>
                  <a:pt x="625459" y="411095"/>
                </a:lnTo>
                <a:lnTo>
                  <a:pt x="626491" y="403478"/>
                </a:lnTo>
                <a:lnTo>
                  <a:pt x="625155" y="394811"/>
                </a:lnTo>
                <a:lnTo>
                  <a:pt x="621426" y="387191"/>
                </a:lnTo>
                <a:lnTo>
                  <a:pt x="615721" y="381047"/>
                </a:lnTo>
                <a:lnTo>
                  <a:pt x="608457" y="376808"/>
                </a:lnTo>
                <a:lnTo>
                  <a:pt x="608457" y="256666"/>
                </a:lnTo>
                <a:close/>
              </a:path>
              <a:path w="647700" h="599439">
                <a:moveTo>
                  <a:pt x="518160" y="338835"/>
                </a:moveTo>
                <a:lnTo>
                  <a:pt x="323850" y="465708"/>
                </a:lnTo>
                <a:lnTo>
                  <a:pt x="518160" y="465708"/>
                </a:lnTo>
                <a:lnTo>
                  <a:pt x="518160" y="338835"/>
                </a:lnTo>
                <a:close/>
              </a:path>
              <a:path w="647700" h="599439">
                <a:moveTo>
                  <a:pt x="323850" y="0"/>
                </a:moveTo>
                <a:lnTo>
                  <a:pt x="0" y="216153"/>
                </a:lnTo>
                <a:lnTo>
                  <a:pt x="323850" y="432307"/>
                </a:lnTo>
                <a:lnTo>
                  <a:pt x="586867" y="256666"/>
                </a:lnTo>
                <a:lnTo>
                  <a:pt x="608457" y="256666"/>
                </a:lnTo>
                <a:lnTo>
                  <a:pt x="608457" y="242315"/>
                </a:lnTo>
                <a:lnTo>
                  <a:pt x="647700" y="216153"/>
                </a:lnTo>
                <a:lnTo>
                  <a:pt x="3238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7321" y="165049"/>
            <a:ext cx="55118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solidFill>
                  <a:srgbClr val="252525"/>
                </a:solidFill>
                <a:latin typeface="微軟正黑體"/>
                <a:cs typeface="微軟正黑體"/>
              </a:rPr>
              <a:t>各項資料繳交時間</a:t>
            </a:r>
            <a:endParaRPr sz="5400">
              <a:latin typeface="微軟正黑體"/>
              <a:cs typeface="微軟正黑體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67854" y="1882632"/>
            <a:ext cx="1789366" cy="2120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93997" y="1882632"/>
            <a:ext cx="1789302" cy="2120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56069" y="1882632"/>
            <a:ext cx="1787778" cy="2120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16618" y="1882632"/>
            <a:ext cx="1787778" cy="2120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6275" y="4497451"/>
            <a:ext cx="2020570" cy="1548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89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B13113"/>
                </a:solidFill>
                <a:latin typeface="微軟正黑體"/>
                <a:cs typeface="微軟正黑體"/>
              </a:rPr>
              <a:t>工作時數表</a:t>
            </a:r>
            <a:endParaRPr sz="2600" dirty="0">
              <a:latin typeface="微軟正黑體"/>
              <a:cs typeface="微軟正黑體"/>
            </a:endParaRPr>
          </a:p>
          <a:p>
            <a:pPr marL="241300" marR="5080" indent="-229235">
              <a:lnSpc>
                <a:spcPct val="100000"/>
              </a:lnSpc>
              <a:spcBef>
                <a:spcPts val="2135"/>
              </a:spcBef>
            </a:pPr>
            <a:r>
              <a:rPr sz="1400" dirty="0">
                <a:solidFill>
                  <a:srgbClr val="FF0000"/>
                </a:solidFill>
                <a:latin typeface="微軟正黑體"/>
                <a:cs typeface="微軟正黑體"/>
              </a:rPr>
              <a:t>1.</a:t>
            </a:r>
            <a:r>
              <a:rPr sz="1400" spc="254" dirty="0">
                <a:solidFill>
                  <a:srgbClr val="FF0000"/>
                </a:solidFill>
                <a:latin typeface="微軟正黑體"/>
                <a:cs typeface="微軟正黑體"/>
              </a:rPr>
              <a:t> </a:t>
            </a:r>
            <a:r>
              <a:rPr lang="en-US" altLang="zh-TW" sz="1400" spc="-5" dirty="0">
                <a:solidFill>
                  <a:srgbClr val="FF0000"/>
                </a:solidFill>
                <a:latin typeface="微軟正黑體"/>
                <a:cs typeface="微軟正黑體"/>
              </a:rPr>
              <a:t>4</a:t>
            </a:r>
            <a:r>
              <a:rPr sz="1400" dirty="0" smtClean="0">
                <a:solidFill>
                  <a:srgbClr val="FF0000"/>
                </a:solidFill>
                <a:latin typeface="微軟正黑體"/>
                <a:cs typeface="微軟正黑體"/>
              </a:rPr>
              <a:t>月</a:t>
            </a:r>
            <a:r>
              <a:rPr sz="1400" dirty="0" smtClean="0">
                <a:solidFill>
                  <a:srgbClr val="404040"/>
                </a:solidFill>
                <a:latin typeface="微軟正黑體"/>
                <a:cs typeface="微軟正黑體"/>
              </a:rPr>
              <a:t>時數表，</a:t>
            </a:r>
            <a:r>
              <a:rPr lang="en-US" altLang="zh-TW" sz="1400" dirty="0" smtClean="0">
                <a:solidFill>
                  <a:srgbClr val="FF0000"/>
                </a:solidFill>
                <a:latin typeface="微軟正黑體"/>
                <a:cs typeface="微軟正黑體"/>
              </a:rPr>
              <a:t>05</a:t>
            </a:r>
            <a:r>
              <a:rPr sz="1400" dirty="0" smtClean="0">
                <a:solidFill>
                  <a:srgbClr val="FF0000"/>
                </a:solidFill>
                <a:latin typeface="微軟正黑體"/>
                <a:cs typeface="微軟正黑體"/>
              </a:rPr>
              <a:t>/01</a:t>
            </a:r>
            <a:r>
              <a:rPr sz="1400" dirty="0">
                <a:solidFill>
                  <a:srgbClr val="FF0000"/>
                </a:solidFill>
                <a:latin typeface="微軟正黑體"/>
                <a:cs typeface="微軟正黑體"/>
              </a:rPr>
              <a:t>前 </a:t>
            </a:r>
            <a:r>
              <a:rPr sz="1400" dirty="0">
                <a:solidFill>
                  <a:srgbClr val="404040"/>
                </a:solidFill>
                <a:latin typeface="微軟正黑體"/>
                <a:cs typeface="微軟正黑體"/>
              </a:rPr>
              <a:t>繳交</a:t>
            </a:r>
            <a:endParaRPr sz="1400" dirty="0">
              <a:latin typeface="微軟正黑體"/>
              <a:cs typeface="微軟正黑體"/>
            </a:endParaRPr>
          </a:p>
          <a:p>
            <a:pPr marL="241300" marR="5080" indent="-229235">
              <a:lnSpc>
                <a:spcPct val="100000"/>
              </a:lnSpc>
            </a:pPr>
            <a:r>
              <a:rPr sz="1400" dirty="0">
                <a:solidFill>
                  <a:srgbClr val="FF0000"/>
                </a:solidFill>
                <a:latin typeface="微軟正黑體"/>
                <a:cs typeface="微軟正黑體"/>
              </a:rPr>
              <a:t>2.</a:t>
            </a:r>
            <a:r>
              <a:rPr sz="1400" spc="254" dirty="0">
                <a:solidFill>
                  <a:srgbClr val="FF0000"/>
                </a:solidFill>
                <a:latin typeface="微軟正黑體"/>
                <a:cs typeface="微軟正黑體"/>
              </a:rPr>
              <a:t> </a:t>
            </a:r>
            <a:r>
              <a:rPr lang="en-US" altLang="zh-TW" sz="1400" spc="-5" dirty="0">
                <a:solidFill>
                  <a:srgbClr val="FF0000"/>
                </a:solidFill>
                <a:latin typeface="微軟正黑體"/>
                <a:cs typeface="微軟正黑體"/>
              </a:rPr>
              <a:t>5</a:t>
            </a:r>
            <a:r>
              <a:rPr sz="1400" dirty="0" smtClean="0">
                <a:solidFill>
                  <a:srgbClr val="FF0000"/>
                </a:solidFill>
                <a:latin typeface="微軟正黑體"/>
                <a:cs typeface="微軟正黑體"/>
              </a:rPr>
              <a:t>月</a:t>
            </a:r>
            <a:r>
              <a:rPr sz="1400" dirty="0" smtClean="0">
                <a:solidFill>
                  <a:srgbClr val="404040"/>
                </a:solidFill>
                <a:latin typeface="微軟正黑體"/>
                <a:cs typeface="微軟正黑體"/>
              </a:rPr>
              <a:t>時數表，</a:t>
            </a:r>
            <a:r>
              <a:rPr lang="en-US" altLang="zh-TW" sz="1400" dirty="0" smtClean="0">
                <a:solidFill>
                  <a:srgbClr val="FF0000"/>
                </a:solidFill>
                <a:latin typeface="微軟正黑體"/>
                <a:cs typeface="微軟正黑體"/>
              </a:rPr>
              <a:t>06</a:t>
            </a:r>
            <a:r>
              <a:rPr sz="1400" dirty="0" smtClean="0">
                <a:solidFill>
                  <a:srgbClr val="FF0000"/>
                </a:solidFill>
                <a:latin typeface="微軟正黑體"/>
                <a:cs typeface="微軟正黑體"/>
              </a:rPr>
              <a:t>/0</a:t>
            </a:r>
            <a:r>
              <a:rPr lang="en-US" altLang="zh-TW" sz="1400" dirty="0" smtClean="0">
                <a:solidFill>
                  <a:srgbClr val="FF0000"/>
                </a:solidFill>
                <a:latin typeface="微軟正黑體"/>
                <a:cs typeface="微軟正黑體"/>
              </a:rPr>
              <a:t>3</a:t>
            </a:r>
            <a:r>
              <a:rPr sz="1400" dirty="0" smtClean="0">
                <a:solidFill>
                  <a:srgbClr val="FF0000"/>
                </a:solidFill>
                <a:latin typeface="微軟正黑體"/>
                <a:cs typeface="微軟正黑體"/>
              </a:rPr>
              <a:t>前 </a:t>
            </a:r>
            <a:r>
              <a:rPr sz="1400" dirty="0">
                <a:solidFill>
                  <a:srgbClr val="404040"/>
                </a:solidFill>
                <a:latin typeface="微軟正黑體"/>
                <a:cs typeface="微軟正黑體"/>
              </a:rPr>
              <a:t>繳交</a:t>
            </a:r>
            <a:endParaRPr sz="1400" dirty="0">
              <a:latin typeface="微軟正黑體"/>
              <a:cs typeface="微軟正黑體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80625" y="4497451"/>
            <a:ext cx="1703705" cy="1121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746155"/>
                </a:solidFill>
                <a:latin typeface="微軟正黑體"/>
                <a:cs typeface="微軟正黑體"/>
              </a:rPr>
              <a:t>學習紀錄表</a:t>
            </a:r>
            <a:endParaRPr sz="2600" dirty="0">
              <a:latin typeface="微軟正黑體"/>
              <a:cs typeface="微軟正黑體"/>
            </a:endParaRPr>
          </a:p>
          <a:p>
            <a:pPr marL="12700" marR="123825">
              <a:lnSpc>
                <a:spcPct val="100000"/>
              </a:lnSpc>
              <a:spcBef>
                <a:spcPts val="2135"/>
              </a:spcBef>
            </a:pPr>
            <a:r>
              <a:rPr sz="1400" dirty="0">
                <a:solidFill>
                  <a:srgbClr val="404040"/>
                </a:solidFill>
                <a:latin typeface="微軟正黑體"/>
                <a:cs typeface="微軟正黑體"/>
              </a:rPr>
              <a:t>繳交</a:t>
            </a:r>
            <a:r>
              <a:rPr sz="1400" dirty="0">
                <a:solidFill>
                  <a:srgbClr val="FF0000"/>
                </a:solidFill>
                <a:latin typeface="微軟正黑體"/>
                <a:cs typeface="微軟正黑體"/>
              </a:rPr>
              <a:t>紙本</a:t>
            </a:r>
            <a:r>
              <a:rPr sz="1400" dirty="0" smtClean="0">
                <a:solidFill>
                  <a:srgbClr val="404040"/>
                </a:solidFill>
                <a:latin typeface="微軟正黑體"/>
                <a:cs typeface="微軟正黑體"/>
              </a:rPr>
              <a:t>，</a:t>
            </a:r>
            <a:r>
              <a:rPr lang="en-US" altLang="zh-TW" sz="1400" dirty="0">
                <a:solidFill>
                  <a:srgbClr val="FF0000"/>
                </a:solidFill>
                <a:latin typeface="微軟正黑體"/>
                <a:cs typeface="微軟正黑體"/>
              </a:rPr>
              <a:t>6</a:t>
            </a:r>
            <a:r>
              <a:rPr sz="1400" dirty="0" smtClean="0">
                <a:solidFill>
                  <a:srgbClr val="FF0000"/>
                </a:solidFill>
                <a:latin typeface="微軟正黑體"/>
                <a:cs typeface="微軟正黑體"/>
              </a:rPr>
              <a:t>/0</a:t>
            </a:r>
            <a:r>
              <a:rPr lang="en-US" altLang="zh-TW" sz="1400" dirty="0" smtClean="0">
                <a:solidFill>
                  <a:srgbClr val="FF0000"/>
                </a:solidFill>
                <a:latin typeface="微軟正黑體"/>
                <a:cs typeface="微軟正黑體"/>
              </a:rPr>
              <a:t>3</a:t>
            </a:r>
            <a:r>
              <a:rPr sz="1400" dirty="0" smtClean="0">
                <a:solidFill>
                  <a:srgbClr val="FF0000"/>
                </a:solidFill>
                <a:latin typeface="微軟正黑體"/>
                <a:cs typeface="微軟正黑體"/>
              </a:rPr>
              <a:t>前 </a:t>
            </a:r>
            <a:r>
              <a:rPr sz="1400" dirty="0">
                <a:solidFill>
                  <a:srgbClr val="404040"/>
                </a:solidFill>
                <a:latin typeface="微軟正黑體"/>
                <a:cs typeface="微軟正黑體"/>
              </a:rPr>
              <a:t>繳交</a:t>
            </a:r>
            <a:endParaRPr sz="1400" dirty="0">
              <a:latin typeface="微軟正黑體"/>
              <a:cs typeface="微軟正黑體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20700" y="4496587"/>
            <a:ext cx="2124075" cy="1118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B13113"/>
                </a:solidFill>
                <a:latin typeface="微軟正黑體"/>
                <a:cs typeface="微軟正黑體"/>
              </a:rPr>
              <a:t>教材影片製作</a:t>
            </a:r>
            <a:endParaRPr sz="2600" dirty="0">
              <a:latin typeface="微軟正黑體"/>
              <a:cs typeface="微軟正黑體"/>
            </a:endParaRPr>
          </a:p>
          <a:p>
            <a:pPr marL="47625" algn="ctr">
              <a:lnSpc>
                <a:spcPct val="100000"/>
              </a:lnSpc>
              <a:spcBef>
                <a:spcPts val="2120"/>
              </a:spcBef>
            </a:pPr>
            <a:r>
              <a:rPr sz="1400" dirty="0">
                <a:solidFill>
                  <a:srgbClr val="404040"/>
                </a:solidFill>
                <a:latin typeface="微軟正黑體"/>
                <a:cs typeface="微軟正黑體"/>
              </a:rPr>
              <a:t>上傳</a:t>
            </a:r>
            <a:endParaRPr sz="1400" dirty="0">
              <a:latin typeface="微軟正黑體"/>
              <a:cs typeface="微軟正黑體"/>
            </a:endParaRPr>
          </a:p>
          <a:p>
            <a:pPr marL="47625" algn="ctr">
              <a:lnSpc>
                <a:spcPct val="100000"/>
              </a:lnSpc>
            </a:pPr>
            <a:r>
              <a:rPr sz="1400" dirty="0">
                <a:solidFill>
                  <a:srgbClr val="FF0000"/>
                </a:solidFill>
                <a:latin typeface="微軟正黑體"/>
                <a:cs typeface="微軟正黑體"/>
              </a:rPr>
              <a:t>影片</a:t>
            </a:r>
            <a:r>
              <a:rPr sz="1400" dirty="0">
                <a:solidFill>
                  <a:srgbClr val="404040"/>
                </a:solidFill>
                <a:latin typeface="微軟正黑體"/>
                <a:cs typeface="微軟正黑體"/>
              </a:rPr>
              <a:t>或</a:t>
            </a:r>
            <a:r>
              <a:rPr sz="1400" spc="-5" dirty="0" smtClean="0">
                <a:solidFill>
                  <a:srgbClr val="FF0000"/>
                </a:solidFill>
                <a:latin typeface="微軟正黑體"/>
                <a:cs typeface="微軟正黑體"/>
              </a:rPr>
              <a:t>PPT</a:t>
            </a:r>
            <a:r>
              <a:rPr sz="1400" dirty="0" smtClean="0">
                <a:solidFill>
                  <a:srgbClr val="404040"/>
                </a:solidFill>
                <a:latin typeface="微軟正黑體"/>
                <a:cs typeface="微軟正黑體"/>
              </a:rPr>
              <a:t>，</a:t>
            </a:r>
            <a:r>
              <a:rPr lang="en-US" altLang="zh-TW" sz="1400" dirty="0" smtClean="0">
                <a:solidFill>
                  <a:srgbClr val="FF0000"/>
                </a:solidFill>
                <a:latin typeface="微軟正黑體"/>
                <a:cs typeface="微軟正黑體"/>
              </a:rPr>
              <a:t>06</a:t>
            </a:r>
            <a:r>
              <a:rPr sz="1400" dirty="0" smtClean="0">
                <a:solidFill>
                  <a:srgbClr val="FF0000"/>
                </a:solidFill>
                <a:latin typeface="微軟正黑體"/>
                <a:cs typeface="微軟正黑體"/>
              </a:rPr>
              <a:t>/0</a:t>
            </a:r>
            <a:r>
              <a:rPr lang="en-US" altLang="zh-TW" sz="1400" dirty="0" smtClean="0">
                <a:solidFill>
                  <a:srgbClr val="FF0000"/>
                </a:solidFill>
                <a:latin typeface="微軟正黑體"/>
                <a:cs typeface="微軟正黑體"/>
              </a:rPr>
              <a:t>3</a:t>
            </a:r>
            <a:r>
              <a:rPr sz="1400" dirty="0" smtClean="0">
                <a:solidFill>
                  <a:srgbClr val="FF0000"/>
                </a:solidFill>
                <a:latin typeface="微軟正黑體"/>
                <a:cs typeface="微軟正黑體"/>
              </a:rPr>
              <a:t>前</a:t>
            </a:r>
            <a:r>
              <a:rPr sz="1400" dirty="0" smtClean="0">
                <a:solidFill>
                  <a:srgbClr val="404040"/>
                </a:solidFill>
                <a:latin typeface="微軟正黑體"/>
                <a:cs typeface="微軟正黑體"/>
              </a:rPr>
              <a:t>繳交</a:t>
            </a:r>
            <a:endParaRPr sz="1400" dirty="0">
              <a:latin typeface="微軟正黑體"/>
              <a:cs typeface="微軟正黑體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82404" y="4497451"/>
            <a:ext cx="2099996" cy="1113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 algn="ctr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746155"/>
                </a:solidFill>
                <a:latin typeface="微軟正黑體"/>
                <a:cs typeface="微軟正黑體"/>
              </a:rPr>
              <a:t>進班紀錄表</a:t>
            </a:r>
            <a:endParaRPr sz="2600" dirty="0">
              <a:latin typeface="微軟正黑體"/>
              <a:cs typeface="微軟正黑體"/>
            </a:endParaRPr>
          </a:p>
          <a:p>
            <a:pPr algn="ctr">
              <a:lnSpc>
                <a:spcPct val="100000"/>
              </a:lnSpc>
              <a:spcBef>
                <a:spcPts val="2115"/>
              </a:spcBef>
            </a:pPr>
            <a:r>
              <a:rPr sz="1400" dirty="0">
                <a:solidFill>
                  <a:srgbClr val="404040"/>
                </a:solidFill>
                <a:latin typeface="微軟正黑體"/>
                <a:cs typeface="微軟正黑體"/>
              </a:rPr>
              <a:t>請</a:t>
            </a:r>
            <a:r>
              <a:rPr sz="1400" spc="-5" dirty="0">
                <a:solidFill>
                  <a:srgbClr val="FF0000"/>
                </a:solidFill>
                <a:latin typeface="微軟正黑體"/>
                <a:cs typeface="微軟正黑體"/>
              </a:rPr>
              <a:t>E-mai</a:t>
            </a:r>
            <a:r>
              <a:rPr sz="1400" dirty="0">
                <a:solidFill>
                  <a:srgbClr val="FF0000"/>
                </a:solidFill>
                <a:latin typeface="微軟正黑體"/>
                <a:cs typeface="微軟正黑體"/>
              </a:rPr>
              <a:t>l</a:t>
            </a:r>
            <a:r>
              <a:rPr sz="1400" dirty="0">
                <a:solidFill>
                  <a:srgbClr val="404040"/>
                </a:solidFill>
                <a:latin typeface="微軟正黑體"/>
                <a:cs typeface="微軟正黑體"/>
              </a:rPr>
              <a:t>到</a:t>
            </a:r>
            <a:endParaRPr sz="1400" dirty="0">
              <a:latin typeface="微軟正黑體"/>
              <a:cs typeface="微軟正黑體"/>
            </a:endParaRPr>
          </a:p>
          <a:p>
            <a:pPr algn="ctr">
              <a:lnSpc>
                <a:spcPct val="100000"/>
              </a:lnSpc>
            </a:pPr>
            <a:r>
              <a:rPr lang="en-US" sz="1400" spc="-5" dirty="0" smtClean="0">
                <a:solidFill>
                  <a:srgbClr val="FF0000"/>
                </a:solidFill>
                <a:latin typeface="微軟正黑體"/>
                <a:cs typeface="微軟正黑體"/>
                <a:hlinkClick r:id="rId6"/>
              </a:rPr>
              <a:t>yiru</a:t>
            </a:r>
            <a:r>
              <a:rPr sz="1400" spc="-5" dirty="0" smtClean="0">
                <a:solidFill>
                  <a:srgbClr val="FF0000"/>
                </a:solidFill>
                <a:latin typeface="微軟正黑體"/>
                <a:cs typeface="微軟正黑體"/>
                <a:hlinkClick r:id="rId6"/>
              </a:rPr>
              <a:t>@ems.dyhu.edu.tw</a:t>
            </a:r>
            <a:endParaRPr sz="1400" dirty="0">
              <a:latin typeface="微軟正黑體"/>
              <a:cs typeface="微軟正黑體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2107" y="6048247"/>
            <a:ext cx="9825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AF50"/>
                </a:solidFill>
                <a:latin typeface="微軟正黑體"/>
                <a:cs typeface="微軟正黑體"/>
              </a:rPr>
              <a:t>★</a:t>
            </a:r>
            <a:r>
              <a:rPr sz="1800" b="1" spc="-30" dirty="0">
                <a:solidFill>
                  <a:srgbClr val="00AF50"/>
                </a:solidFill>
                <a:latin typeface="微軟正黑體"/>
                <a:cs typeface="微軟正黑體"/>
              </a:rPr>
              <a:t> </a:t>
            </a:r>
            <a:r>
              <a:rPr sz="1800" b="1" dirty="0">
                <a:solidFill>
                  <a:srgbClr val="00AF50"/>
                </a:solidFill>
                <a:latin typeface="微軟正黑體"/>
                <a:cs typeface="微軟正黑體"/>
              </a:rPr>
              <a:t>資料下載專區：學校首頁</a:t>
            </a:r>
            <a:r>
              <a:rPr sz="1800" b="1" spc="-15" dirty="0">
                <a:solidFill>
                  <a:srgbClr val="00AF50"/>
                </a:solidFill>
                <a:latin typeface="微軟正黑體"/>
                <a:cs typeface="微軟正黑體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微軟正黑體"/>
                <a:cs typeface="微軟正黑體"/>
              </a:rPr>
              <a:t>-&gt; </a:t>
            </a:r>
            <a:r>
              <a:rPr sz="1800" b="1" dirty="0">
                <a:solidFill>
                  <a:srgbClr val="00AF50"/>
                </a:solidFill>
                <a:latin typeface="微軟正黑體"/>
                <a:cs typeface="微軟正黑體"/>
              </a:rPr>
              <a:t>教學服務組</a:t>
            </a:r>
            <a:r>
              <a:rPr sz="1800" b="1" spc="-25" dirty="0">
                <a:solidFill>
                  <a:srgbClr val="00AF50"/>
                </a:solidFill>
                <a:latin typeface="微軟正黑體"/>
                <a:cs typeface="微軟正黑體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微軟正黑體"/>
                <a:cs typeface="微軟正黑體"/>
              </a:rPr>
              <a:t>-&gt;</a:t>
            </a:r>
            <a:r>
              <a:rPr sz="1800" b="1" u="heavy" spc="-5" dirty="0">
                <a:solidFill>
                  <a:srgbClr val="2997E2"/>
                </a:solidFill>
                <a:latin typeface="微軟正黑體"/>
                <a:cs typeface="微軟正黑體"/>
              </a:rPr>
              <a:t> </a:t>
            </a:r>
            <a:r>
              <a:rPr sz="1800" b="1" u="heavy" dirty="0">
                <a:solidFill>
                  <a:srgbClr val="2997E2"/>
                </a:solidFill>
                <a:latin typeface="微軟正黑體"/>
                <a:cs typeface="微軟正黑體"/>
                <a:hlinkClick r:id="rId7"/>
              </a:rPr>
              <a:t>教學助理專區</a:t>
            </a:r>
            <a:r>
              <a:rPr sz="1800" b="1" u="heavy" spc="-30" dirty="0">
                <a:solidFill>
                  <a:srgbClr val="2997E2"/>
                </a:solidFill>
                <a:latin typeface="微軟正黑體"/>
                <a:cs typeface="微軟正黑體"/>
                <a:hlinkClick r:id="rId7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微軟正黑體"/>
                <a:cs typeface="微軟正黑體"/>
              </a:rPr>
              <a:t>-&gt;</a:t>
            </a:r>
            <a:r>
              <a:rPr sz="1800" b="1" dirty="0">
                <a:solidFill>
                  <a:srgbClr val="6F2F9F"/>
                </a:solidFill>
                <a:latin typeface="微軟正黑體"/>
                <a:cs typeface="微軟正黑體"/>
              </a:rPr>
              <a:t>《擔任教學助理期間需繳交文件》</a:t>
            </a:r>
            <a:endParaRPr sz="18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3775" y="2345423"/>
            <a:ext cx="1692275" cy="676275"/>
          </a:xfrm>
          <a:custGeom>
            <a:avLst/>
            <a:gdLst/>
            <a:ahLst/>
            <a:cxnLst/>
            <a:rect l="l" t="t" r="r" b="b"/>
            <a:pathLst>
              <a:path w="1692275" h="676275">
                <a:moveTo>
                  <a:pt x="0" y="675779"/>
                </a:moveTo>
                <a:lnTo>
                  <a:pt x="1692020" y="675779"/>
                </a:lnTo>
                <a:lnTo>
                  <a:pt x="1692020" y="0"/>
                </a:lnTo>
                <a:lnTo>
                  <a:pt x="0" y="0"/>
                </a:lnTo>
                <a:lnTo>
                  <a:pt x="0" y="675779"/>
                </a:lnTo>
                <a:close/>
              </a:path>
            </a:pathLst>
          </a:custGeom>
          <a:solidFill>
            <a:srgbClr val="FFC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1054" y="2434463"/>
            <a:ext cx="532130" cy="484505"/>
          </a:xfrm>
          <a:custGeom>
            <a:avLst/>
            <a:gdLst/>
            <a:ahLst/>
            <a:cxnLst/>
            <a:rect l="l" t="t" r="r" b="b"/>
            <a:pathLst>
              <a:path w="532130" h="484505">
                <a:moveTo>
                  <a:pt x="0" y="393700"/>
                </a:moveTo>
                <a:lnTo>
                  <a:pt x="0" y="426720"/>
                </a:lnTo>
                <a:lnTo>
                  <a:pt x="527316" y="483997"/>
                </a:lnTo>
                <a:lnTo>
                  <a:pt x="527316" y="449834"/>
                </a:lnTo>
                <a:lnTo>
                  <a:pt x="0" y="393700"/>
                </a:lnTo>
                <a:close/>
              </a:path>
              <a:path w="532130" h="484505">
                <a:moveTo>
                  <a:pt x="0" y="339598"/>
                </a:moveTo>
                <a:lnTo>
                  <a:pt x="0" y="377317"/>
                </a:lnTo>
                <a:lnTo>
                  <a:pt x="527316" y="433451"/>
                </a:lnTo>
                <a:lnTo>
                  <a:pt x="527316" y="395732"/>
                </a:lnTo>
                <a:lnTo>
                  <a:pt x="0" y="339598"/>
                </a:lnTo>
                <a:close/>
              </a:path>
              <a:path w="532130" h="484505">
                <a:moveTo>
                  <a:pt x="0" y="285623"/>
                </a:moveTo>
                <a:lnTo>
                  <a:pt x="0" y="323342"/>
                </a:lnTo>
                <a:lnTo>
                  <a:pt x="527316" y="379476"/>
                </a:lnTo>
                <a:lnTo>
                  <a:pt x="527316" y="341757"/>
                </a:lnTo>
                <a:lnTo>
                  <a:pt x="0" y="285623"/>
                </a:lnTo>
                <a:close/>
              </a:path>
              <a:path w="532130" h="484505">
                <a:moveTo>
                  <a:pt x="0" y="229743"/>
                </a:moveTo>
                <a:lnTo>
                  <a:pt x="0" y="269240"/>
                </a:lnTo>
                <a:lnTo>
                  <a:pt x="527316" y="325374"/>
                </a:lnTo>
                <a:lnTo>
                  <a:pt x="527316" y="286893"/>
                </a:lnTo>
                <a:lnTo>
                  <a:pt x="0" y="229743"/>
                </a:lnTo>
                <a:close/>
              </a:path>
              <a:path w="532130" h="484505">
                <a:moveTo>
                  <a:pt x="141490" y="138811"/>
                </a:moveTo>
                <a:lnTo>
                  <a:pt x="7112" y="213614"/>
                </a:lnTo>
                <a:lnTo>
                  <a:pt x="531634" y="267843"/>
                </a:lnTo>
                <a:lnTo>
                  <a:pt x="387214" y="198882"/>
                </a:lnTo>
                <a:lnTo>
                  <a:pt x="208673" y="198882"/>
                </a:lnTo>
                <a:lnTo>
                  <a:pt x="195005" y="197951"/>
                </a:lnTo>
                <a:lnTo>
                  <a:pt x="182194" y="194389"/>
                </a:lnTo>
                <a:lnTo>
                  <a:pt x="170526" y="188469"/>
                </a:lnTo>
                <a:lnTo>
                  <a:pt x="160286" y="180467"/>
                </a:lnTo>
                <a:lnTo>
                  <a:pt x="141490" y="138811"/>
                </a:lnTo>
                <a:close/>
              </a:path>
              <a:path w="532130" h="484505">
                <a:moveTo>
                  <a:pt x="269125" y="142494"/>
                </a:moveTo>
                <a:lnTo>
                  <a:pt x="255028" y="178689"/>
                </a:lnTo>
                <a:lnTo>
                  <a:pt x="208673" y="198882"/>
                </a:lnTo>
                <a:lnTo>
                  <a:pt x="387214" y="198882"/>
                </a:lnTo>
                <a:lnTo>
                  <a:pt x="269125" y="142494"/>
                </a:lnTo>
                <a:close/>
              </a:path>
              <a:path w="532130" h="484505">
                <a:moveTo>
                  <a:pt x="199783" y="94107"/>
                </a:moveTo>
                <a:lnTo>
                  <a:pt x="191147" y="94107"/>
                </a:lnTo>
                <a:lnTo>
                  <a:pt x="187718" y="94868"/>
                </a:lnTo>
                <a:lnTo>
                  <a:pt x="161640" y="124581"/>
                </a:lnTo>
                <a:lnTo>
                  <a:pt x="160540" y="136525"/>
                </a:lnTo>
                <a:lnTo>
                  <a:pt x="164822" y="154852"/>
                </a:lnTo>
                <a:lnTo>
                  <a:pt x="175463" y="169608"/>
                </a:lnTo>
                <a:lnTo>
                  <a:pt x="190865" y="179316"/>
                </a:lnTo>
                <a:lnTo>
                  <a:pt x="209435" y="182499"/>
                </a:lnTo>
                <a:lnTo>
                  <a:pt x="227549" y="178484"/>
                </a:lnTo>
                <a:lnTo>
                  <a:pt x="241947" y="168290"/>
                </a:lnTo>
                <a:lnTo>
                  <a:pt x="251583" y="152977"/>
                </a:lnTo>
                <a:lnTo>
                  <a:pt x="255409" y="133604"/>
                </a:lnTo>
                <a:lnTo>
                  <a:pt x="255169" y="127127"/>
                </a:lnTo>
                <a:lnTo>
                  <a:pt x="244360" y="127127"/>
                </a:lnTo>
                <a:lnTo>
                  <a:pt x="240423" y="125603"/>
                </a:lnTo>
                <a:lnTo>
                  <a:pt x="234581" y="118745"/>
                </a:lnTo>
                <a:lnTo>
                  <a:pt x="233819" y="114681"/>
                </a:lnTo>
                <a:lnTo>
                  <a:pt x="235597" y="113157"/>
                </a:lnTo>
                <a:lnTo>
                  <a:pt x="236105" y="112775"/>
                </a:lnTo>
                <a:lnTo>
                  <a:pt x="236740" y="112522"/>
                </a:lnTo>
                <a:lnTo>
                  <a:pt x="237375" y="112522"/>
                </a:lnTo>
                <a:lnTo>
                  <a:pt x="239407" y="112395"/>
                </a:lnTo>
                <a:lnTo>
                  <a:pt x="251013" y="112395"/>
                </a:lnTo>
                <a:lnTo>
                  <a:pt x="250016" y="110672"/>
                </a:lnTo>
                <a:lnTo>
                  <a:pt x="245503" y="106425"/>
                </a:lnTo>
                <a:lnTo>
                  <a:pt x="238987" y="103504"/>
                </a:lnTo>
                <a:lnTo>
                  <a:pt x="217817" y="103504"/>
                </a:lnTo>
                <a:lnTo>
                  <a:pt x="215277" y="103124"/>
                </a:lnTo>
                <a:lnTo>
                  <a:pt x="215087" y="101600"/>
                </a:lnTo>
                <a:lnTo>
                  <a:pt x="208927" y="101600"/>
                </a:lnTo>
                <a:lnTo>
                  <a:pt x="206895" y="100711"/>
                </a:lnTo>
                <a:lnTo>
                  <a:pt x="201942" y="97917"/>
                </a:lnTo>
                <a:lnTo>
                  <a:pt x="199783" y="94107"/>
                </a:lnTo>
                <a:close/>
              </a:path>
              <a:path w="532130" h="484505">
                <a:moveTo>
                  <a:pt x="251013" y="112395"/>
                </a:moveTo>
                <a:lnTo>
                  <a:pt x="239407" y="112395"/>
                </a:lnTo>
                <a:lnTo>
                  <a:pt x="242201" y="113792"/>
                </a:lnTo>
                <a:lnTo>
                  <a:pt x="247281" y="119761"/>
                </a:lnTo>
                <a:lnTo>
                  <a:pt x="248170" y="123825"/>
                </a:lnTo>
                <a:lnTo>
                  <a:pt x="244360" y="127127"/>
                </a:lnTo>
                <a:lnTo>
                  <a:pt x="255169" y="127127"/>
                </a:lnTo>
                <a:lnTo>
                  <a:pt x="255040" y="123642"/>
                </a:lnTo>
                <a:lnTo>
                  <a:pt x="253218" y="116205"/>
                </a:lnTo>
                <a:lnTo>
                  <a:pt x="251013" y="112395"/>
                </a:lnTo>
                <a:close/>
              </a:path>
              <a:path w="532130" h="484505">
                <a:moveTo>
                  <a:pt x="230136" y="101917"/>
                </a:moveTo>
                <a:lnTo>
                  <a:pt x="224358" y="102889"/>
                </a:lnTo>
                <a:lnTo>
                  <a:pt x="217817" y="103504"/>
                </a:lnTo>
                <a:lnTo>
                  <a:pt x="238987" y="103504"/>
                </a:lnTo>
                <a:lnTo>
                  <a:pt x="236677" y="102469"/>
                </a:lnTo>
                <a:lnTo>
                  <a:pt x="230136" y="101917"/>
                </a:lnTo>
                <a:close/>
              </a:path>
              <a:path w="532130" h="484505">
                <a:moveTo>
                  <a:pt x="245976" y="30099"/>
                </a:moveTo>
                <a:lnTo>
                  <a:pt x="226834" y="30099"/>
                </a:lnTo>
                <a:lnTo>
                  <a:pt x="225818" y="30860"/>
                </a:lnTo>
                <a:lnTo>
                  <a:pt x="206546" y="69865"/>
                </a:lnTo>
                <a:lnTo>
                  <a:pt x="206228" y="82333"/>
                </a:lnTo>
                <a:lnTo>
                  <a:pt x="207530" y="95122"/>
                </a:lnTo>
                <a:lnTo>
                  <a:pt x="208927" y="101600"/>
                </a:lnTo>
                <a:lnTo>
                  <a:pt x="215087" y="101600"/>
                </a:lnTo>
                <a:lnTo>
                  <a:pt x="214642" y="98043"/>
                </a:lnTo>
                <a:lnTo>
                  <a:pt x="214275" y="85764"/>
                </a:lnTo>
                <a:lnTo>
                  <a:pt x="226108" y="43840"/>
                </a:lnTo>
                <a:lnTo>
                  <a:pt x="235946" y="35385"/>
                </a:lnTo>
                <a:lnTo>
                  <a:pt x="245976" y="30099"/>
                </a:lnTo>
                <a:close/>
              </a:path>
              <a:path w="532130" h="484505">
                <a:moveTo>
                  <a:pt x="223786" y="0"/>
                </a:moveTo>
                <a:lnTo>
                  <a:pt x="208546" y="507"/>
                </a:lnTo>
                <a:lnTo>
                  <a:pt x="204482" y="1142"/>
                </a:lnTo>
                <a:lnTo>
                  <a:pt x="170192" y="10286"/>
                </a:lnTo>
                <a:lnTo>
                  <a:pt x="174510" y="26543"/>
                </a:lnTo>
                <a:lnTo>
                  <a:pt x="178566" y="32261"/>
                </a:lnTo>
                <a:lnTo>
                  <a:pt x="186385" y="35718"/>
                </a:lnTo>
                <a:lnTo>
                  <a:pt x="196870" y="36651"/>
                </a:lnTo>
                <a:lnTo>
                  <a:pt x="208927" y="34797"/>
                </a:lnTo>
                <a:lnTo>
                  <a:pt x="226834" y="30099"/>
                </a:lnTo>
                <a:lnTo>
                  <a:pt x="245976" y="30099"/>
                </a:lnTo>
                <a:lnTo>
                  <a:pt x="248690" y="28668"/>
                </a:lnTo>
                <a:lnTo>
                  <a:pt x="263791" y="24892"/>
                </a:lnTo>
                <a:lnTo>
                  <a:pt x="271030" y="23621"/>
                </a:lnTo>
                <a:lnTo>
                  <a:pt x="271360" y="22097"/>
                </a:lnTo>
                <a:lnTo>
                  <a:pt x="237756" y="22097"/>
                </a:lnTo>
                <a:lnTo>
                  <a:pt x="232930" y="3810"/>
                </a:lnTo>
                <a:lnTo>
                  <a:pt x="223786" y="0"/>
                </a:lnTo>
                <a:close/>
              </a:path>
              <a:path w="532130" h="484505">
                <a:moveTo>
                  <a:pt x="259346" y="14096"/>
                </a:moveTo>
                <a:lnTo>
                  <a:pt x="252488" y="14859"/>
                </a:lnTo>
                <a:lnTo>
                  <a:pt x="245249" y="17653"/>
                </a:lnTo>
                <a:lnTo>
                  <a:pt x="238518" y="21589"/>
                </a:lnTo>
                <a:lnTo>
                  <a:pt x="237756" y="22097"/>
                </a:lnTo>
                <a:lnTo>
                  <a:pt x="271360" y="22097"/>
                </a:lnTo>
                <a:lnTo>
                  <a:pt x="273062" y="14224"/>
                </a:lnTo>
                <a:lnTo>
                  <a:pt x="259346" y="14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7321" y="165049"/>
            <a:ext cx="55118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solidFill>
                  <a:srgbClr val="252525"/>
                </a:solidFill>
                <a:latin typeface="微軟正黑體"/>
                <a:cs typeface="微軟正黑體"/>
              </a:rPr>
              <a:t>各項資料填寫方式</a:t>
            </a:r>
            <a:endParaRPr sz="5400">
              <a:latin typeface="微軟正黑體"/>
              <a:cs typeface="微軟正黑體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22270" y="2354694"/>
            <a:ext cx="1692275" cy="676275"/>
          </a:xfrm>
          <a:custGeom>
            <a:avLst/>
            <a:gdLst/>
            <a:ahLst/>
            <a:cxnLst/>
            <a:rect l="l" t="t" r="r" b="b"/>
            <a:pathLst>
              <a:path w="1692275" h="676275">
                <a:moveTo>
                  <a:pt x="0" y="675779"/>
                </a:moveTo>
                <a:lnTo>
                  <a:pt x="1692020" y="675779"/>
                </a:lnTo>
                <a:lnTo>
                  <a:pt x="1692020" y="0"/>
                </a:lnTo>
                <a:lnTo>
                  <a:pt x="0" y="0"/>
                </a:lnTo>
                <a:lnTo>
                  <a:pt x="0" y="675779"/>
                </a:lnTo>
                <a:close/>
              </a:path>
            </a:pathLst>
          </a:custGeom>
          <a:solidFill>
            <a:srgbClr val="F892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50688" y="2347848"/>
            <a:ext cx="1692275" cy="666750"/>
          </a:xfrm>
          <a:custGeom>
            <a:avLst/>
            <a:gdLst/>
            <a:ahLst/>
            <a:cxnLst/>
            <a:rect l="l" t="t" r="r" b="b"/>
            <a:pathLst>
              <a:path w="1692275" h="666750">
                <a:moveTo>
                  <a:pt x="0" y="666241"/>
                </a:moveTo>
                <a:lnTo>
                  <a:pt x="1692020" y="666241"/>
                </a:lnTo>
                <a:lnTo>
                  <a:pt x="1692020" y="0"/>
                </a:lnTo>
                <a:lnTo>
                  <a:pt x="0" y="0"/>
                </a:lnTo>
                <a:lnTo>
                  <a:pt x="0" y="666241"/>
                </a:lnTo>
                <a:close/>
              </a:path>
            </a:pathLst>
          </a:custGeom>
          <a:solidFill>
            <a:srgbClr val="CE8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79106" y="2355456"/>
            <a:ext cx="1692275" cy="676275"/>
          </a:xfrm>
          <a:custGeom>
            <a:avLst/>
            <a:gdLst/>
            <a:ahLst/>
            <a:cxnLst/>
            <a:rect l="l" t="t" r="r" b="b"/>
            <a:pathLst>
              <a:path w="1692275" h="676275">
                <a:moveTo>
                  <a:pt x="0" y="675779"/>
                </a:moveTo>
                <a:lnTo>
                  <a:pt x="1692021" y="675779"/>
                </a:lnTo>
                <a:lnTo>
                  <a:pt x="1692021" y="0"/>
                </a:lnTo>
                <a:lnTo>
                  <a:pt x="0" y="0"/>
                </a:lnTo>
                <a:lnTo>
                  <a:pt x="0" y="675779"/>
                </a:lnTo>
                <a:close/>
              </a:path>
            </a:pathLst>
          </a:custGeom>
          <a:solidFill>
            <a:srgbClr val="EB6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48171" y="2708148"/>
            <a:ext cx="288290" cy="189230"/>
          </a:xfrm>
          <a:custGeom>
            <a:avLst/>
            <a:gdLst/>
            <a:ahLst/>
            <a:cxnLst/>
            <a:rect l="l" t="t" r="r" b="b"/>
            <a:pathLst>
              <a:path w="288289" h="189230">
                <a:moveTo>
                  <a:pt x="0" y="13969"/>
                </a:moveTo>
                <a:lnTo>
                  <a:pt x="43688" y="188975"/>
                </a:lnTo>
                <a:lnTo>
                  <a:pt x="243459" y="188975"/>
                </a:lnTo>
                <a:lnTo>
                  <a:pt x="247733" y="171830"/>
                </a:lnTo>
                <a:lnTo>
                  <a:pt x="71374" y="171830"/>
                </a:lnTo>
                <a:lnTo>
                  <a:pt x="66548" y="167004"/>
                </a:lnTo>
                <a:lnTo>
                  <a:pt x="66548" y="50418"/>
                </a:lnTo>
                <a:lnTo>
                  <a:pt x="71374" y="45592"/>
                </a:lnTo>
                <a:lnTo>
                  <a:pt x="279202" y="45592"/>
                </a:lnTo>
                <a:lnTo>
                  <a:pt x="285978" y="18414"/>
                </a:lnTo>
                <a:lnTo>
                  <a:pt x="19939" y="18414"/>
                </a:lnTo>
                <a:lnTo>
                  <a:pt x="14351" y="17906"/>
                </a:lnTo>
                <a:lnTo>
                  <a:pt x="9144" y="16763"/>
                </a:lnTo>
                <a:lnTo>
                  <a:pt x="0" y="13969"/>
                </a:lnTo>
                <a:close/>
              </a:path>
              <a:path w="288289" h="189230">
                <a:moveTo>
                  <a:pt x="138049" y="45592"/>
                </a:moveTo>
                <a:lnTo>
                  <a:pt x="83185" y="45592"/>
                </a:lnTo>
                <a:lnTo>
                  <a:pt x="88011" y="50418"/>
                </a:lnTo>
                <a:lnTo>
                  <a:pt x="88011" y="167004"/>
                </a:lnTo>
                <a:lnTo>
                  <a:pt x="83185" y="171830"/>
                </a:lnTo>
                <a:lnTo>
                  <a:pt x="138049" y="171830"/>
                </a:lnTo>
                <a:lnTo>
                  <a:pt x="133223" y="167004"/>
                </a:lnTo>
                <a:lnTo>
                  <a:pt x="133223" y="50418"/>
                </a:lnTo>
                <a:lnTo>
                  <a:pt x="138049" y="45592"/>
                </a:lnTo>
                <a:close/>
              </a:path>
              <a:path w="288289" h="189230">
                <a:moveTo>
                  <a:pt x="204851" y="45592"/>
                </a:moveTo>
                <a:lnTo>
                  <a:pt x="149987" y="45592"/>
                </a:lnTo>
                <a:lnTo>
                  <a:pt x="154813" y="50418"/>
                </a:lnTo>
                <a:lnTo>
                  <a:pt x="154813" y="167004"/>
                </a:lnTo>
                <a:lnTo>
                  <a:pt x="149987" y="171830"/>
                </a:lnTo>
                <a:lnTo>
                  <a:pt x="204851" y="171830"/>
                </a:lnTo>
                <a:lnTo>
                  <a:pt x="200025" y="167004"/>
                </a:lnTo>
                <a:lnTo>
                  <a:pt x="200025" y="50418"/>
                </a:lnTo>
                <a:lnTo>
                  <a:pt x="204851" y="45592"/>
                </a:lnTo>
                <a:close/>
              </a:path>
              <a:path w="288289" h="189230">
                <a:moveTo>
                  <a:pt x="279202" y="45592"/>
                </a:moveTo>
                <a:lnTo>
                  <a:pt x="216662" y="45592"/>
                </a:lnTo>
                <a:lnTo>
                  <a:pt x="221488" y="50418"/>
                </a:lnTo>
                <a:lnTo>
                  <a:pt x="221488" y="167004"/>
                </a:lnTo>
                <a:lnTo>
                  <a:pt x="216662" y="171830"/>
                </a:lnTo>
                <a:lnTo>
                  <a:pt x="247733" y="171830"/>
                </a:lnTo>
                <a:lnTo>
                  <a:pt x="279202" y="45592"/>
                </a:lnTo>
                <a:close/>
              </a:path>
              <a:path w="288289" h="189230">
                <a:moveTo>
                  <a:pt x="76454" y="0"/>
                </a:moveTo>
                <a:lnTo>
                  <a:pt x="37937" y="17482"/>
                </a:lnTo>
                <a:lnTo>
                  <a:pt x="25527" y="18414"/>
                </a:lnTo>
                <a:lnTo>
                  <a:pt x="137922" y="18414"/>
                </a:lnTo>
                <a:lnTo>
                  <a:pt x="126432" y="17829"/>
                </a:lnTo>
                <a:lnTo>
                  <a:pt x="115252" y="16113"/>
                </a:lnTo>
                <a:lnTo>
                  <a:pt x="104453" y="13325"/>
                </a:lnTo>
                <a:lnTo>
                  <a:pt x="94107" y="9524"/>
                </a:lnTo>
                <a:lnTo>
                  <a:pt x="76454" y="0"/>
                </a:lnTo>
                <a:close/>
              </a:path>
              <a:path w="288289" h="189230">
                <a:moveTo>
                  <a:pt x="196850" y="1269"/>
                </a:moveTo>
                <a:lnTo>
                  <a:pt x="160528" y="16113"/>
                </a:lnTo>
                <a:lnTo>
                  <a:pt x="137922" y="18414"/>
                </a:lnTo>
                <a:lnTo>
                  <a:pt x="250190" y="18414"/>
                </a:lnTo>
                <a:lnTo>
                  <a:pt x="236075" y="17345"/>
                </a:lnTo>
                <a:lnTo>
                  <a:pt x="222615" y="14239"/>
                </a:lnTo>
                <a:lnTo>
                  <a:pt x="209988" y="9253"/>
                </a:lnTo>
                <a:lnTo>
                  <a:pt x="198374" y="2539"/>
                </a:lnTo>
                <a:lnTo>
                  <a:pt x="196850" y="1269"/>
                </a:lnTo>
                <a:close/>
              </a:path>
              <a:path w="288289" h="189230">
                <a:moveTo>
                  <a:pt x="288036" y="10159"/>
                </a:moveTo>
                <a:lnTo>
                  <a:pt x="250190" y="18414"/>
                </a:lnTo>
                <a:lnTo>
                  <a:pt x="285978" y="18414"/>
                </a:lnTo>
                <a:lnTo>
                  <a:pt x="288036" y="101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99403" y="2487167"/>
            <a:ext cx="384175" cy="216535"/>
          </a:xfrm>
          <a:custGeom>
            <a:avLst/>
            <a:gdLst/>
            <a:ahLst/>
            <a:cxnLst/>
            <a:rect l="l" t="t" r="r" b="b"/>
            <a:pathLst>
              <a:path w="384175" h="216535">
                <a:moveTo>
                  <a:pt x="78359" y="59435"/>
                </a:moveTo>
                <a:lnTo>
                  <a:pt x="47845" y="65609"/>
                </a:lnTo>
                <a:lnTo>
                  <a:pt x="22939" y="82438"/>
                </a:lnTo>
                <a:lnTo>
                  <a:pt x="6153" y="107388"/>
                </a:lnTo>
                <a:lnTo>
                  <a:pt x="0" y="137921"/>
                </a:lnTo>
                <a:lnTo>
                  <a:pt x="6153" y="168455"/>
                </a:lnTo>
                <a:lnTo>
                  <a:pt x="22939" y="193405"/>
                </a:lnTo>
                <a:lnTo>
                  <a:pt x="47845" y="210234"/>
                </a:lnTo>
                <a:lnTo>
                  <a:pt x="78359" y="216407"/>
                </a:lnTo>
                <a:lnTo>
                  <a:pt x="90314" y="215501"/>
                </a:lnTo>
                <a:lnTo>
                  <a:pt x="101711" y="212867"/>
                </a:lnTo>
                <a:lnTo>
                  <a:pt x="112416" y="208639"/>
                </a:lnTo>
                <a:lnTo>
                  <a:pt x="122301" y="202945"/>
                </a:lnTo>
                <a:lnTo>
                  <a:pt x="127508" y="198627"/>
                </a:lnTo>
                <a:lnTo>
                  <a:pt x="345443" y="198627"/>
                </a:lnTo>
                <a:lnTo>
                  <a:pt x="357886" y="190230"/>
                </a:lnTo>
                <a:lnTo>
                  <a:pt x="377027" y="161811"/>
                </a:lnTo>
                <a:lnTo>
                  <a:pt x="384048" y="126999"/>
                </a:lnTo>
                <a:lnTo>
                  <a:pt x="377183" y="92963"/>
                </a:lnTo>
                <a:lnTo>
                  <a:pt x="238506" y="92963"/>
                </a:lnTo>
                <a:lnTo>
                  <a:pt x="230709" y="91382"/>
                </a:lnTo>
                <a:lnTo>
                  <a:pt x="227033" y="88899"/>
                </a:lnTo>
                <a:lnTo>
                  <a:pt x="123444" y="88899"/>
                </a:lnTo>
                <a:lnTo>
                  <a:pt x="118618" y="84073"/>
                </a:lnTo>
                <a:lnTo>
                  <a:pt x="118618" y="72262"/>
                </a:lnTo>
                <a:lnTo>
                  <a:pt x="123444" y="67563"/>
                </a:lnTo>
                <a:lnTo>
                  <a:pt x="219522" y="67563"/>
                </a:lnTo>
                <a:lnTo>
                  <a:pt x="220021" y="65101"/>
                </a:lnTo>
                <a:lnTo>
                  <a:pt x="222046" y="62102"/>
                </a:lnTo>
                <a:lnTo>
                  <a:pt x="171069" y="62102"/>
                </a:lnTo>
                <a:lnTo>
                  <a:pt x="169545" y="60578"/>
                </a:lnTo>
                <a:lnTo>
                  <a:pt x="89916" y="60578"/>
                </a:lnTo>
                <a:lnTo>
                  <a:pt x="78359" y="59435"/>
                </a:lnTo>
                <a:close/>
              </a:path>
              <a:path w="384175" h="216535">
                <a:moveTo>
                  <a:pt x="345443" y="198627"/>
                </a:moveTo>
                <a:lnTo>
                  <a:pt x="127508" y="198627"/>
                </a:lnTo>
                <a:lnTo>
                  <a:pt x="144526" y="207898"/>
                </a:lnTo>
                <a:lnTo>
                  <a:pt x="154398" y="211532"/>
                </a:lnTo>
                <a:lnTo>
                  <a:pt x="164734" y="214201"/>
                </a:lnTo>
                <a:lnTo>
                  <a:pt x="175476" y="215846"/>
                </a:lnTo>
                <a:lnTo>
                  <a:pt x="186563" y="216407"/>
                </a:lnTo>
                <a:lnTo>
                  <a:pt x="197649" y="215846"/>
                </a:lnTo>
                <a:lnTo>
                  <a:pt x="208391" y="214201"/>
                </a:lnTo>
                <a:lnTo>
                  <a:pt x="218727" y="211532"/>
                </a:lnTo>
                <a:lnTo>
                  <a:pt x="228600" y="207898"/>
                </a:lnTo>
                <a:lnTo>
                  <a:pt x="243332" y="199897"/>
                </a:lnTo>
                <a:lnTo>
                  <a:pt x="343561" y="199897"/>
                </a:lnTo>
                <a:lnTo>
                  <a:pt x="345443" y="198627"/>
                </a:lnTo>
                <a:close/>
              </a:path>
              <a:path w="384175" h="216535">
                <a:moveTo>
                  <a:pt x="343561" y="199897"/>
                </a:moveTo>
                <a:lnTo>
                  <a:pt x="243332" y="199897"/>
                </a:lnTo>
                <a:lnTo>
                  <a:pt x="244729" y="201167"/>
                </a:lnTo>
                <a:lnTo>
                  <a:pt x="255940" y="207621"/>
                </a:lnTo>
                <a:lnTo>
                  <a:pt x="268128" y="212407"/>
                </a:lnTo>
                <a:lnTo>
                  <a:pt x="281126" y="215384"/>
                </a:lnTo>
                <a:lnTo>
                  <a:pt x="294767" y="216407"/>
                </a:lnTo>
                <a:lnTo>
                  <a:pt x="329505" y="209385"/>
                </a:lnTo>
                <a:lnTo>
                  <a:pt x="343561" y="199897"/>
                </a:lnTo>
                <a:close/>
              </a:path>
              <a:path w="384175" h="216535">
                <a:moveTo>
                  <a:pt x="341680" y="52831"/>
                </a:moveTo>
                <a:lnTo>
                  <a:pt x="238506" y="52831"/>
                </a:lnTo>
                <a:lnTo>
                  <a:pt x="246302" y="54413"/>
                </a:lnTo>
                <a:lnTo>
                  <a:pt x="252682" y="58721"/>
                </a:lnTo>
                <a:lnTo>
                  <a:pt x="256990" y="65101"/>
                </a:lnTo>
                <a:lnTo>
                  <a:pt x="258572" y="72897"/>
                </a:lnTo>
                <a:lnTo>
                  <a:pt x="256990" y="80694"/>
                </a:lnTo>
                <a:lnTo>
                  <a:pt x="252682" y="87074"/>
                </a:lnTo>
                <a:lnTo>
                  <a:pt x="246302" y="91382"/>
                </a:lnTo>
                <a:lnTo>
                  <a:pt x="238506" y="92963"/>
                </a:lnTo>
                <a:lnTo>
                  <a:pt x="377183" y="92963"/>
                </a:lnTo>
                <a:lnTo>
                  <a:pt x="377027" y="92188"/>
                </a:lnTo>
                <a:lnTo>
                  <a:pt x="357886" y="63769"/>
                </a:lnTo>
                <a:lnTo>
                  <a:pt x="341680" y="52831"/>
                </a:lnTo>
                <a:close/>
              </a:path>
              <a:path w="384175" h="216535">
                <a:moveTo>
                  <a:pt x="219522" y="67563"/>
                </a:moveTo>
                <a:lnTo>
                  <a:pt x="135128" y="67563"/>
                </a:lnTo>
                <a:lnTo>
                  <a:pt x="139954" y="72262"/>
                </a:lnTo>
                <a:lnTo>
                  <a:pt x="139954" y="84073"/>
                </a:lnTo>
                <a:lnTo>
                  <a:pt x="135128" y="88899"/>
                </a:lnTo>
                <a:lnTo>
                  <a:pt x="227033" y="88899"/>
                </a:lnTo>
                <a:lnTo>
                  <a:pt x="224329" y="87074"/>
                </a:lnTo>
                <a:lnTo>
                  <a:pt x="220021" y="80694"/>
                </a:lnTo>
                <a:lnTo>
                  <a:pt x="218440" y="72897"/>
                </a:lnTo>
                <a:lnTo>
                  <a:pt x="219522" y="67563"/>
                </a:lnTo>
                <a:close/>
              </a:path>
              <a:path w="384175" h="216535">
                <a:moveTo>
                  <a:pt x="263856" y="32765"/>
                </a:moveTo>
                <a:lnTo>
                  <a:pt x="187198" y="32765"/>
                </a:lnTo>
                <a:lnTo>
                  <a:pt x="193802" y="39369"/>
                </a:lnTo>
                <a:lnTo>
                  <a:pt x="193802" y="55498"/>
                </a:lnTo>
                <a:lnTo>
                  <a:pt x="187198" y="62102"/>
                </a:lnTo>
                <a:lnTo>
                  <a:pt x="222046" y="62102"/>
                </a:lnTo>
                <a:lnTo>
                  <a:pt x="224329" y="58721"/>
                </a:lnTo>
                <a:lnTo>
                  <a:pt x="230709" y="54413"/>
                </a:lnTo>
                <a:lnTo>
                  <a:pt x="238506" y="52831"/>
                </a:lnTo>
                <a:lnTo>
                  <a:pt x="341680" y="52831"/>
                </a:lnTo>
                <a:lnTo>
                  <a:pt x="329505" y="44614"/>
                </a:lnTo>
                <a:lnTo>
                  <a:pt x="312985" y="41274"/>
                </a:lnTo>
                <a:lnTo>
                  <a:pt x="270891" y="41274"/>
                </a:lnTo>
                <a:lnTo>
                  <a:pt x="263856" y="32765"/>
                </a:lnTo>
                <a:close/>
              </a:path>
              <a:path w="384175" h="216535">
                <a:moveTo>
                  <a:pt x="186563" y="0"/>
                </a:moveTo>
                <a:lnTo>
                  <a:pt x="135016" y="13065"/>
                </a:lnTo>
                <a:lnTo>
                  <a:pt x="96901" y="47751"/>
                </a:lnTo>
                <a:lnTo>
                  <a:pt x="89916" y="60578"/>
                </a:lnTo>
                <a:lnTo>
                  <a:pt x="169545" y="60578"/>
                </a:lnTo>
                <a:lnTo>
                  <a:pt x="164465" y="55498"/>
                </a:lnTo>
                <a:lnTo>
                  <a:pt x="164465" y="39369"/>
                </a:lnTo>
                <a:lnTo>
                  <a:pt x="171069" y="32765"/>
                </a:lnTo>
                <a:lnTo>
                  <a:pt x="263856" y="32765"/>
                </a:lnTo>
                <a:lnTo>
                  <a:pt x="263017" y="31749"/>
                </a:lnTo>
                <a:lnTo>
                  <a:pt x="247016" y="18484"/>
                </a:lnTo>
                <a:lnTo>
                  <a:pt x="228647" y="8493"/>
                </a:lnTo>
                <a:lnTo>
                  <a:pt x="208349" y="2192"/>
                </a:lnTo>
                <a:lnTo>
                  <a:pt x="186563" y="0"/>
                </a:lnTo>
                <a:close/>
              </a:path>
              <a:path w="384175" h="216535">
                <a:moveTo>
                  <a:pt x="294767" y="37591"/>
                </a:moveTo>
                <a:lnTo>
                  <a:pt x="288544" y="37591"/>
                </a:lnTo>
                <a:lnTo>
                  <a:pt x="282575" y="38226"/>
                </a:lnTo>
                <a:lnTo>
                  <a:pt x="276733" y="39496"/>
                </a:lnTo>
                <a:lnTo>
                  <a:pt x="270891" y="41274"/>
                </a:lnTo>
                <a:lnTo>
                  <a:pt x="312985" y="41274"/>
                </a:lnTo>
                <a:lnTo>
                  <a:pt x="294767" y="375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59543" y="2567939"/>
            <a:ext cx="546100" cy="274320"/>
          </a:xfrm>
          <a:custGeom>
            <a:avLst/>
            <a:gdLst/>
            <a:ahLst/>
            <a:cxnLst/>
            <a:rect l="l" t="t" r="r" b="b"/>
            <a:pathLst>
              <a:path w="546100" h="274319">
                <a:moveTo>
                  <a:pt x="148923" y="19811"/>
                </a:moveTo>
                <a:lnTo>
                  <a:pt x="94753" y="44523"/>
                </a:lnTo>
                <a:lnTo>
                  <a:pt x="50186" y="75924"/>
                </a:lnTo>
                <a:lnTo>
                  <a:pt x="17797" y="110424"/>
                </a:lnTo>
                <a:lnTo>
                  <a:pt x="0" y="163831"/>
                </a:lnTo>
                <a:lnTo>
                  <a:pt x="4016" y="191690"/>
                </a:lnTo>
                <a:lnTo>
                  <a:pt x="43005" y="235965"/>
                </a:lnTo>
                <a:lnTo>
                  <a:pt x="82188" y="253110"/>
                </a:lnTo>
                <a:lnTo>
                  <a:pt x="147327" y="266650"/>
                </a:lnTo>
                <a:lnTo>
                  <a:pt x="199385" y="272026"/>
                </a:lnTo>
                <a:lnTo>
                  <a:pt x="251796" y="273910"/>
                </a:lnTo>
                <a:lnTo>
                  <a:pt x="304219" y="273160"/>
                </a:lnTo>
                <a:lnTo>
                  <a:pt x="356314" y="270636"/>
                </a:lnTo>
                <a:lnTo>
                  <a:pt x="421497" y="263683"/>
                </a:lnTo>
                <a:lnTo>
                  <a:pt x="484584" y="245872"/>
                </a:lnTo>
                <a:lnTo>
                  <a:pt x="524511" y="220509"/>
                </a:lnTo>
                <a:lnTo>
                  <a:pt x="545210" y="186705"/>
                </a:lnTo>
                <a:lnTo>
                  <a:pt x="546074" y="147020"/>
                </a:lnTo>
                <a:lnTo>
                  <a:pt x="534935" y="122554"/>
                </a:lnTo>
                <a:lnTo>
                  <a:pt x="374602" y="122554"/>
                </a:lnTo>
                <a:lnTo>
                  <a:pt x="372189" y="122046"/>
                </a:lnTo>
                <a:lnTo>
                  <a:pt x="372443" y="120268"/>
                </a:lnTo>
                <a:lnTo>
                  <a:pt x="375049" y="112140"/>
                </a:lnTo>
                <a:lnTo>
                  <a:pt x="288750" y="112140"/>
                </a:lnTo>
                <a:lnTo>
                  <a:pt x="287302" y="111759"/>
                </a:lnTo>
                <a:lnTo>
                  <a:pt x="99520" y="111759"/>
                </a:lnTo>
                <a:lnTo>
                  <a:pt x="97107" y="111251"/>
                </a:lnTo>
                <a:lnTo>
                  <a:pt x="97488" y="109473"/>
                </a:lnTo>
                <a:lnTo>
                  <a:pt x="103524" y="90535"/>
                </a:lnTo>
                <a:lnTo>
                  <a:pt x="115204" y="68357"/>
                </a:lnTo>
                <a:lnTo>
                  <a:pt x="130885" y="44322"/>
                </a:lnTo>
                <a:lnTo>
                  <a:pt x="148923" y="19811"/>
                </a:lnTo>
                <a:close/>
              </a:path>
              <a:path w="546100" h="274319">
                <a:moveTo>
                  <a:pt x="451437" y="44957"/>
                </a:moveTo>
                <a:lnTo>
                  <a:pt x="405383" y="83486"/>
                </a:lnTo>
                <a:lnTo>
                  <a:pt x="375237" y="121157"/>
                </a:lnTo>
                <a:lnTo>
                  <a:pt x="374602" y="122554"/>
                </a:lnTo>
                <a:lnTo>
                  <a:pt x="534935" y="122554"/>
                </a:lnTo>
                <a:lnTo>
                  <a:pt x="510784" y="85391"/>
                </a:lnTo>
                <a:lnTo>
                  <a:pt x="472505" y="57007"/>
                </a:lnTo>
                <a:lnTo>
                  <a:pt x="451437" y="44957"/>
                </a:lnTo>
                <a:close/>
              </a:path>
              <a:path w="546100" h="274319">
                <a:moveTo>
                  <a:pt x="388953" y="17398"/>
                </a:moveTo>
                <a:lnTo>
                  <a:pt x="330168" y="63198"/>
                </a:lnTo>
                <a:lnTo>
                  <a:pt x="289385" y="110616"/>
                </a:lnTo>
                <a:lnTo>
                  <a:pt x="288750" y="112140"/>
                </a:lnTo>
                <a:lnTo>
                  <a:pt x="375049" y="112140"/>
                </a:lnTo>
                <a:lnTo>
                  <a:pt x="378515" y="101330"/>
                </a:lnTo>
                <a:lnTo>
                  <a:pt x="390159" y="79152"/>
                </a:lnTo>
                <a:lnTo>
                  <a:pt x="405804" y="55117"/>
                </a:lnTo>
                <a:lnTo>
                  <a:pt x="423878" y="30606"/>
                </a:lnTo>
                <a:lnTo>
                  <a:pt x="415659" y="26888"/>
                </a:lnTo>
                <a:lnTo>
                  <a:pt x="407130" y="23431"/>
                </a:lnTo>
                <a:lnTo>
                  <a:pt x="398214" y="20248"/>
                </a:lnTo>
                <a:lnTo>
                  <a:pt x="388953" y="17398"/>
                </a:lnTo>
                <a:close/>
              </a:path>
              <a:path w="546100" h="274319">
                <a:moveTo>
                  <a:pt x="256746" y="0"/>
                </a:moveTo>
                <a:lnTo>
                  <a:pt x="249380" y="253"/>
                </a:lnTo>
                <a:lnTo>
                  <a:pt x="242395" y="1142"/>
                </a:lnTo>
                <a:lnTo>
                  <a:pt x="234394" y="2412"/>
                </a:lnTo>
                <a:lnTo>
                  <a:pt x="228933" y="3047"/>
                </a:lnTo>
                <a:lnTo>
                  <a:pt x="185990" y="26900"/>
                </a:lnTo>
                <a:lnTo>
                  <a:pt x="150907" y="54228"/>
                </a:lnTo>
                <a:lnTo>
                  <a:pt x="120024" y="83093"/>
                </a:lnTo>
                <a:lnTo>
                  <a:pt x="99520" y="111759"/>
                </a:lnTo>
                <a:lnTo>
                  <a:pt x="191595" y="111759"/>
                </a:lnTo>
                <a:lnTo>
                  <a:pt x="189182" y="111251"/>
                </a:lnTo>
                <a:lnTo>
                  <a:pt x="189563" y="109473"/>
                </a:lnTo>
                <a:lnTo>
                  <a:pt x="197649" y="86082"/>
                </a:lnTo>
                <a:lnTo>
                  <a:pt x="213391" y="58451"/>
                </a:lnTo>
                <a:lnTo>
                  <a:pt x="234015" y="28963"/>
                </a:lnTo>
                <a:lnTo>
                  <a:pt x="256746" y="0"/>
                </a:lnTo>
                <a:close/>
              </a:path>
              <a:path w="546100" h="274319">
                <a:moveTo>
                  <a:pt x="313007" y="2666"/>
                </a:moveTo>
                <a:lnTo>
                  <a:pt x="280312" y="25405"/>
                </a:lnTo>
                <a:lnTo>
                  <a:pt x="244427" y="53133"/>
                </a:lnTo>
                <a:lnTo>
                  <a:pt x="212637" y="82551"/>
                </a:lnTo>
                <a:lnTo>
                  <a:pt x="191595" y="111759"/>
                </a:lnTo>
                <a:lnTo>
                  <a:pt x="287302" y="111759"/>
                </a:lnTo>
                <a:lnTo>
                  <a:pt x="286337" y="111505"/>
                </a:lnTo>
                <a:lnTo>
                  <a:pt x="286718" y="109727"/>
                </a:lnTo>
                <a:lnTo>
                  <a:pt x="294068" y="88003"/>
                </a:lnTo>
                <a:lnTo>
                  <a:pt x="308276" y="62420"/>
                </a:lnTo>
                <a:lnTo>
                  <a:pt x="327009" y="34932"/>
                </a:lnTo>
                <a:lnTo>
                  <a:pt x="347932" y="7492"/>
                </a:lnTo>
                <a:lnTo>
                  <a:pt x="339385" y="6006"/>
                </a:lnTo>
                <a:lnTo>
                  <a:pt x="330707" y="4746"/>
                </a:lnTo>
                <a:lnTo>
                  <a:pt x="321911" y="3653"/>
                </a:lnTo>
                <a:lnTo>
                  <a:pt x="313007" y="26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55533" y="2464307"/>
            <a:ext cx="415925" cy="423545"/>
          </a:xfrm>
          <a:custGeom>
            <a:avLst/>
            <a:gdLst/>
            <a:ahLst/>
            <a:cxnLst/>
            <a:rect l="l" t="t" r="r" b="b"/>
            <a:pathLst>
              <a:path w="415925" h="423544">
                <a:moveTo>
                  <a:pt x="3895" y="333121"/>
                </a:moveTo>
                <a:lnTo>
                  <a:pt x="3031" y="339090"/>
                </a:lnTo>
                <a:lnTo>
                  <a:pt x="2625" y="341630"/>
                </a:lnTo>
                <a:lnTo>
                  <a:pt x="2424" y="344592"/>
                </a:lnTo>
                <a:lnTo>
                  <a:pt x="13338" y="386617"/>
                </a:lnTo>
                <a:lnTo>
                  <a:pt x="84419" y="408694"/>
                </a:lnTo>
                <a:lnTo>
                  <a:pt x="133138" y="418206"/>
                </a:lnTo>
                <a:lnTo>
                  <a:pt x="181906" y="423020"/>
                </a:lnTo>
                <a:lnTo>
                  <a:pt x="230700" y="423157"/>
                </a:lnTo>
                <a:lnTo>
                  <a:pt x="279499" y="418640"/>
                </a:lnTo>
                <a:lnTo>
                  <a:pt x="328280" y="409490"/>
                </a:lnTo>
                <a:lnTo>
                  <a:pt x="377021" y="395732"/>
                </a:lnTo>
                <a:lnTo>
                  <a:pt x="415490" y="370103"/>
                </a:lnTo>
                <a:lnTo>
                  <a:pt x="415586" y="358632"/>
                </a:lnTo>
                <a:lnTo>
                  <a:pt x="198157" y="358632"/>
                </a:lnTo>
                <a:lnTo>
                  <a:pt x="149870" y="356742"/>
                </a:lnTo>
                <a:lnTo>
                  <a:pt x="101623" y="352073"/>
                </a:lnTo>
                <a:lnTo>
                  <a:pt x="53427" y="344592"/>
                </a:lnTo>
                <a:lnTo>
                  <a:pt x="5292" y="334264"/>
                </a:lnTo>
                <a:lnTo>
                  <a:pt x="3895" y="333121"/>
                </a:lnTo>
                <a:close/>
              </a:path>
              <a:path w="415925" h="423544">
                <a:moveTo>
                  <a:pt x="400813" y="337859"/>
                </a:moveTo>
                <a:lnTo>
                  <a:pt x="391499" y="339090"/>
                </a:lnTo>
                <a:lnTo>
                  <a:pt x="343155" y="347972"/>
                </a:lnTo>
                <a:lnTo>
                  <a:pt x="294810" y="354212"/>
                </a:lnTo>
                <a:lnTo>
                  <a:pt x="246474" y="357777"/>
                </a:lnTo>
                <a:lnTo>
                  <a:pt x="198157" y="358632"/>
                </a:lnTo>
                <a:lnTo>
                  <a:pt x="415586" y="358632"/>
                </a:lnTo>
                <a:lnTo>
                  <a:pt x="415629" y="353441"/>
                </a:lnTo>
                <a:lnTo>
                  <a:pt x="414994" y="349504"/>
                </a:lnTo>
                <a:lnTo>
                  <a:pt x="412251" y="342733"/>
                </a:lnTo>
                <a:lnTo>
                  <a:pt x="407628" y="338963"/>
                </a:lnTo>
                <a:lnTo>
                  <a:pt x="400813" y="337859"/>
                </a:lnTo>
                <a:close/>
              </a:path>
              <a:path w="415925" h="423544">
                <a:moveTo>
                  <a:pt x="13928" y="265557"/>
                </a:moveTo>
                <a:lnTo>
                  <a:pt x="9954" y="291973"/>
                </a:lnTo>
                <a:lnTo>
                  <a:pt x="8848" y="299593"/>
                </a:lnTo>
                <a:lnTo>
                  <a:pt x="7705" y="306705"/>
                </a:lnTo>
                <a:lnTo>
                  <a:pt x="6816" y="313182"/>
                </a:lnTo>
                <a:lnTo>
                  <a:pt x="6943" y="316484"/>
                </a:lnTo>
                <a:lnTo>
                  <a:pt x="9544" y="322395"/>
                </a:lnTo>
                <a:lnTo>
                  <a:pt x="84195" y="339920"/>
                </a:lnTo>
                <a:lnTo>
                  <a:pt x="135477" y="345599"/>
                </a:lnTo>
                <a:lnTo>
                  <a:pt x="186713" y="348341"/>
                </a:lnTo>
                <a:lnTo>
                  <a:pt x="237917" y="348108"/>
                </a:lnTo>
                <a:lnTo>
                  <a:pt x="289106" y="344863"/>
                </a:lnTo>
                <a:lnTo>
                  <a:pt x="340295" y="338567"/>
                </a:lnTo>
                <a:lnTo>
                  <a:pt x="391499" y="329184"/>
                </a:lnTo>
                <a:lnTo>
                  <a:pt x="398992" y="328422"/>
                </a:lnTo>
                <a:lnTo>
                  <a:pt x="412423" y="328422"/>
                </a:lnTo>
                <a:lnTo>
                  <a:pt x="408533" y="304220"/>
                </a:lnTo>
                <a:lnTo>
                  <a:pt x="406509" y="291294"/>
                </a:lnTo>
                <a:lnTo>
                  <a:pt x="225175" y="291294"/>
                </a:lnTo>
                <a:lnTo>
                  <a:pt x="172706" y="290707"/>
                </a:lnTo>
                <a:lnTo>
                  <a:pt x="120284" y="286510"/>
                </a:lnTo>
                <a:lnTo>
                  <a:pt x="67908" y="278651"/>
                </a:lnTo>
                <a:lnTo>
                  <a:pt x="15579" y="267081"/>
                </a:lnTo>
                <a:lnTo>
                  <a:pt x="13928" y="265557"/>
                </a:lnTo>
                <a:close/>
              </a:path>
              <a:path w="415925" h="423544">
                <a:moveTo>
                  <a:pt x="412423" y="328422"/>
                </a:moveTo>
                <a:lnTo>
                  <a:pt x="398992" y="328422"/>
                </a:lnTo>
                <a:lnTo>
                  <a:pt x="405342" y="328676"/>
                </a:lnTo>
                <a:lnTo>
                  <a:pt x="410168" y="330327"/>
                </a:lnTo>
                <a:lnTo>
                  <a:pt x="413089" y="331978"/>
                </a:lnTo>
                <a:lnTo>
                  <a:pt x="412962" y="331724"/>
                </a:lnTo>
                <a:lnTo>
                  <a:pt x="412423" y="328422"/>
                </a:lnTo>
                <a:close/>
              </a:path>
              <a:path w="415925" h="423544">
                <a:moveTo>
                  <a:pt x="394547" y="269240"/>
                </a:moveTo>
                <a:lnTo>
                  <a:pt x="382863" y="271907"/>
                </a:lnTo>
                <a:lnTo>
                  <a:pt x="330254" y="281843"/>
                </a:lnTo>
                <a:lnTo>
                  <a:pt x="277691" y="288322"/>
                </a:lnTo>
                <a:lnTo>
                  <a:pt x="225175" y="291294"/>
                </a:lnTo>
                <a:lnTo>
                  <a:pt x="406509" y="291294"/>
                </a:lnTo>
                <a:lnTo>
                  <a:pt x="404834" y="280289"/>
                </a:lnTo>
                <a:lnTo>
                  <a:pt x="404072" y="278003"/>
                </a:lnTo>
                <a:lnTo>
                  <a:pt x="401024" y="270510"/>
                </a:lnTo>
                <a:lnTo>
                  <a:pt x="394547" y="269240"/>
                </a:lnTo>
                <a:close/>
              </a:path>
              <a:path w="415925" h="423544">
                <a:moveTo>
                  <a:pt x="23834" y="199517"/>
                </a:moveTo>
                <a:lnTo>
                  <a:pt x="20913" y="218313"/>
                </a:lnTo>
                <a:lnTo>
                  <a:pt x="17992" y="238125"/>
                </a:lnTo>
                <a:lnTo>
                  <a:pt x="17357" y="243840"/>
                </a:lnTo>
                <a:lnTo>
                  <a:pt x="18530" y="252569"/>
                </a:lnTo>
                <a:lnTo>
                  <a:pt x="91009" y="272737"/>
                </a:lnTo>
                <a:lnTo>
                  <a:pt x="139816" y="278416"/>
                </a:lnTo>
                <a:lnTo>
                  <a:pt x="188556" y="281158"/>
                </a:lnTo>
                <a:lnTo>
                  <a:pt x="237243" y="280925"/>
                </a:lnTo>
                <a:lnTo>
                  <a:pt x="285890" y="277680"/>
                </a:lnTo>
                <a:lnTo>
                  <a:pt x="334510" y="271384"/>
                </a:lnTo>
                <a:lnTo>
                  <a:pt x="383117" y="262001"/>
                </a:lnTo>
                <a:lnTo>
                  <a:pt x="390229" y="261239"/>
                </a:lnTo>
                <a:lnTo>
                  <a:pt x="401857" y="261239"/>
                </a:lnTo>
                <a:lnTo>
                  <a:pt x="401024" y="256159"/>
                </a:lnTo>
                <a:lnTo>
                  <a:pt x="400135" y="249809"/>
                </a:lnTo>
                <a:lnTo>
                  <a:pt x="398103" y="236855"/>
                </a:lnTo>
                <a:lnTo>
                  <a:pt x="396204" y="224365"/>
                </a:lnTo>
                <a:lnTo>
                  <a:pt x="223742" y="224365"/>
                </a:lnTo>
                <a:lnTo>
                  <a:pt x="173886" y="223778"/>
                </a:lnTo>
                <a:lnTo>
                  <a:pt x="124076" y="219581"/>
                </a:lnTo>
                <a:lnTo>
                  <a:pt x="74312" y="211722"/>
                </a:lnTo>
                <a:lnTo>
                  <a:pt x="24596" y="200152"/>
                </a:lnTo>
                <a:lnTo>
                  <a:pt x="23834" y="199517"/>
                </a:lnTo>
                <a:close/>
              </a:path>
              <a:path w="415925" h="423544">
                <a:moveTo>
                  <a:pt x="401857" y="261239"/>
                </a:moveTo>
                <a:lnTo>
                  <a:pt x="390229" y="261239"/>
                </a:lnTo>
                <a:lnTo>
                  <a:pt x="396325" y="261366"/>
                </a:lnTo>
                <a:lnTo>
                  <a:pt x="400897" y="263144"/>
                </a:lnTo>
                <a:lnTo>
                  <a:pt x="402294" y="263906"/>
                </a:lnTo>
                <a:lnTo>
                  <a:pt x="401857" y="261239"/>
                </a:lnTo>
                <a:close/>
              </a:path>
              <a:path w="415925" h="423544">
                <a:moveTo>
                  <a:pt x="384641" y="202311"/>
                </a:moveTo>
                <a:lnTo>
                  <a:pt x="373592" y="204978"/>
                </a:lnTo>
                <a:lnTo>
                  <a:pt x="323595" y="214914"/>
                </a:lnTo>
                <a:lnTo>
                  <a:pt x="273645" y="221393"/>
                </a:lnTo>
                <a:lnTo>
                  <a:pt x="223742" y="224365"/>
                </a:lnTo>
                <a:lnTo>
                  <a:pt x="396204" y="224365"/>
                </a:lnTo>
                <a:lnTo>
                  <a:pt x="394801" y="215138"/>
                </a:lnTo>
                <a:lnTo>
                  <a:pt x="393531" y="211074"/>
                </a:lnTo>
                <a:lnTo>
                  <a:pt x="390610" y="203708"/>
                </a:lnTo>
                <a:lnTo>
                  <a:pt x="384641" y="202311"/>
                </a:lnTo>
                <a:close/>
              </a:path>
              <a:path w="415925" h="423544">
                <a:moveTo>
                  <a:pt x="163153" y="59309"/>
                </a:moveTo>
                <a:lnTo>
                  <a:pt x="123408" y="63777"/>
                </a:lnTo>
                <a:lnTo>
                  <a:pt x="83542" y="74318"/>
                </a:lnTo>
                <a:lnTo>
                  <a:pt x="43646" y="98044"/>
                </a:lnTo>
                <a:lnTo>
                  <a:pt x="33879" y="129605"/>
                </a:lnTo>
                <a:lnTo>
                  <a:pt x="32121" y="142414"/>
                </a:lnTo>
                <a:lnTo>
                  <a:pt x="29648" y="159771"/>
                </a:lnTo>
                <a:lnTo>
                  <a:pt x="26628" y="180594"/>
                </a:lnTo>
                <a:lnTo>
                  <a:pt x="26628" y="182372"/>
                </a:lnTo>
                <a:lnTo>
                  <a:pt x="103986" y="206957"/>
                </a:lnTo>
                <a:lnTo>
                  <a:pt x="158021" y="212729"/>
                </a:lnTo>
                <a:lnTo>
                  <a:pt x="212000" y="214487"/>
                </a:lnTo>
                <a:lnTo>
                  <a:pt x="265948" y="212169"/>
                </a:lnTo>
                <a:lnTo>
                  <a:pt x="319888" y="205718"/>
                </a:lnTo>
                <a:lnTo>
                  <a:pt x="373846" y="195072"/>
                </a:lnTo>
                <a:lnTo>
                  <a:pt x="380577" y="194310"/>
                </a:lnTo>
                <a:lnTo>
                  <a:pt x="391594" y="194310"/>
                </a:lnTo>
                <a:lnTo>
                  <a:pt x="386351" y="158809"/>
                </a:lnTo>
                <a:lnTo>
                  <a:pt x="383693" y="140335"/>
                </a:lnTo>
                <a:lnTo>
                  <a:pt x="207857" y="140335"/>
                </a:lnTo>
                <a:lnTo>
                  <a:pt x="152207" y="137908"/>
                </a:lnTo>
                <a:lnTo>
                  <a:pt x="106797" y="131302"/>
                </a:lnTo>
                <a:lnTo>
                  <a:pt x="76198" y="121529"/>
                </a:lnTo>
                <a:lnTo>
                  <a:pt x="64982" y="109601"/>
                </a:lnTo>
                <a:lnTo>
                  <a:pt x="71399" y="100478"/>
                </a:lnTo>
                <a:lnTo>
                  <a:pt x="89366" y="92440"/>
                </a:lnTo>
                <a:lnTo>
                  <a:pt x="116953" y="85901"/>
                </a:lnTo>
                <a:lnTo>
                  <a:pt x="152231" y="81280"/>
                </a:lnTo>
                <a:lnTo>
                  <a:pt x="162137" y="80645"/>
                </a:lnTo>
                <a:lnTo>
                  <a:pt x="161513" y="73787"/>
                </a:lnTo>
                <a:lnTo>
                  <a:pt x="161624" y="66780"/>
                </a:lnTo>
                <a:lnTo>
                  <a:pt x="161977" y="63777"/>
                </a:lnTo>
                <a:lnTo>
                  <a:pt x="162044" y="63373"/>
                </a:lnTo>
                <a:lnTo>
                  <a:pt x="163153" y="59309"/>
                </a:lnTo>
                <a:close/>
              </a:path>
              <a:path w="415925" h="423544">
                <a:moveTo>
                  <a:pt x="391594" y="194310"/>
                </a:moveTo>
                <a:lnTo>
                  <a:pt x="380577" y="194310"/>
                </a:lnTo>
                <a:lnTo>
                  <a:pt x="386419" y="194564"/>
                </a:lnTo>
                <a:lnTo>
                  <a:pt x="390610" y="196215"/>
                </a:lnTo>
                <a:lnTo>
                  <a:pt x="392007" y="197104"/>
                </a:lnTo>
                <a:lnTo>
                  <a:pt x="391594" y="194310"/>
                </a:lnTo>
                <a:close/>
              </a:path>
              <a:path w="415925" h="423544">
                <a:moveTo>
                  <a:pt x="264245" y="61468"/>
                </a:moveTo>
                <a:lnTo>
                  <a:pt x="264499" y="62992"/>
                </a:lnTo>
                <a:lnTo>
                  <a:pt x="264753" y="66040"/>
                </a:lnTo>
                <a:lnTo>
                  <a:pt x="264695" y="70231"/>
                </a:lnTo>
                <a:lnTo>
                  <a:pt x="264372" y="73787"/>
                </a:lnTo>
                <a:lnTo>
                  <a:pt x="263229" y="81280"/>
                </a:lnTo>
                <a:lnTo>
                  <a:pt x="263483" y="81280"/>
                </a:lnTo>
                <a:lnTo>
                  <a:pt x="298761" y="85901"/>
                </a:lnTo>
                <a:lnTo>
                  <a:pt x="326348" y="92440"/>
                </a:lnTo>
                <a:lnTo>
                  <a:pt x="344314" y="100478"/>
                </a:lnTo>
                <a:lnTo>
                  <a:pt x="350732" y="109601"/>
                </a:lnTo>
                <a:lnTo>
                  <a:pt x="339516" y="121529"/>
                </a:lnTo>
                <a:lnTo>
                  <a:pt x="308917" y="131302"/>
                </a:lnTo>
                <a:lnTo>
                  <a:pt x="263507" y="137908"/>
                </a:lnTo>
                <a:lnTo>
                  <a:pt x="207857" y="140335"/>
                </a:lnTo>
                <a:lnTo>
                  <a:pt x="383693" y="140335"/>
                </a:lnTo>
                <a:lnTo>
                  <a:pt x="381930" y="127432"/>
                </a:lnTo>
                <a:lnTo>
                  <a:pt x="380958" y="119126"/>
                </a:lnTo>
                <a:lnTo>
                  <a:pt x="378315" y="107088"/>
                </a:lnTo>
                <a:lnTo>
                  <a:pt x="336379" y="76785"/>
                </a:lnTo>
                <a:lnTo>
                  <a:pt x="298323" y="66780"/>
                </a:lnTo>
                <a:lnTo>
                  <a:pt x="279104" y="63373"/>
                </a:lnTo>
                <a:lnTo>
                  <a:pt x="264245" y="61468"/>
                </a:lnTo>
                <a:close/>
              </a:path>
              <a:path w="415925" h="423544">
                <a:moveTo>
                  <a:pt x="200852" y="29467"/>
                </a:moveTo>
                <a:lnTo>
                  <a:pt x="168451" y="57392"/>
                </a:lnTo>
                <a:lnTo>
                  <a:pt x="166954" y="69596"/>
                </a:lnTo>
                <a:lnTo>
                  <a:pt x="170168" y="86836"/>
                </a:lnTo>
                <a:lnTo>
                  <a:pt x="179774" y="101568"/>
                </a:lnTo>
                <a:lnTo>
                  <a:pt x="194214" y="111680"/>
                </a:lnTo>
                <a:lnTo>
                  <a:pt x="212048" y="115697"/>
                </a:lnTo>
                <a:lnTo>
                  <a:pt x="229905" y="112522"/>
                </a:lnTo>
                <a:lnTo>
                  <a:pt x="244322" y="103251"/>
                </a:lnTo>
                <a:lnTo>
                  <a:pt x="254285" y="88836"/>
                </a:lnTo>
                <a:lnTo>
                  <a:pt x="258784" y="70231"/>
                </a:lnTo>
                <a:lnTo>
                  <a:pt x="258910" y="61468"/>
                </a:lnTo>
                <a:lnTo>
                  <a:pt x="258849" y="60198"/>
                </a:lnTo>
                <a:lnTo>
                  <a:pt x="226145" y="39497"/>
                </a:lnTo>
                <a:lnTo>
                  <a:pt x="226315" y="39116"/>
                </a:lnTo>
                <a:lnTo>
                  <a:pt x="220049" y="39116"/>
                </a:lnTo>
                <a:lnTo>
                  <a:pt x="219668" y="38862"/>
                </a:lnTo>
                <a:lnTo>
                  <a:pt x="219033" y="38862"/>
                </a:lnTo>
                <a:lnTo>
                  <a:pt x="211671" y="35460"/>
                </a:lnTo>
                <a:lnTo>
                  <a:pt x="206809" y="31559"/>
                </a:lnTo>
                <a:lnTo>
                  <a:pt x="200852" y="29467"/>
                </a:lnTo>
                <a:close/>
              </a:path>
              <a:path w="415925" h="423544">
                <a:moveTo>
                  <a:pt x="236860" y="38258"/>
                </a:moveTo>
                <a:lnTo>
                  <a:pt x="231651" y="38806"/>
                </a:lnTo>
                <a:lnTo>
                  <a:pt x="226145" y="39497"/>
                </a:lnTo>
                <a:lnTo>
                  <a:pt x="243219" y="39497"/>
                </a:lnTo>
                <a:lnTo>
                  <a:pt x="242808" y="39282"/>
                </a:lnTo>
                <a:lnTo>
                  <a:pt x="236860" y="38258"/>
                </a:lnTo>
                <a:close/>
              </a:path>
              <a:path w="415925" h="423544">
                <a:moveTo>
                  <a:pt x="272373" y="0"/>
                </a:moveTo>
                <a:lnTo>
                  <a:pt x="268563" y="0"/>
                </a:lnTo>
                <a:lnTo>
                  <a:pt x="259967" y="734"/>
                </a:lnTo>
                <a:lnTo>
                  <a:pt x="227335" y="22574"/>
                </a:lnTo>
                <a:lnTo>
                  <a:pt x="220684" y="39116"/>
                </a:lnTo>
                <a:lnTo>
                  <a:pt x="226315" y="39116"/>
                </a:lnTo>
                <a:lnTo>
                  <a:pt x="229379" y="32263"/>
                </a:lnTo>
                <a:lnTo>
                  <a:pt x="233162" y="25447"/>
                </a:lnTo>
                <a:lnTo>
                  <a:pt x="267938" y="7832"/>
                </a:lnTo>
                <a:lnTo>
                  <a:pt x="286917" y="7832"/>
                </a:lnTo>
                <a:lnTo>
                  <a:pt x="288629" y="5207"/>
                </a:lnTo>
                <a:lnTo>
                  <a:pt x="279358" y="1397"/>
                </a:lnTo>
                <a:lnTo>
                  <a:pt x="276056" y="381"/>
                </a:lnTo>
                <a:lnTo>
                  <a:pt x="272373" y="0"/>
                </a:lnTo>
                <a:close/>
              </a:path>
              <a:path w="415925" h="423544">
                <a:moveTo>
                  <a:pt x="286917" y="7832"/>
                </a:moveTo>
                <a:lnTo>
                  <a:pt x="267938" y="7832"/>
                </a:lnTo>
                <a:lnTo>
                  <a:pt x="279358" y="9652"/>
                </a:lnTo>
                <a:lnTo>
                  <a:pt x="284819" y="11049"/>
                </a:lnTo>
                <a:lnTo>
                  <a:pt x="286917" y="78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575919"/>
              </p:ext>
            </p:extLst>
          </p:nvPr>
        </p:nvGraphicFramePr>
        <p:xfrm>
          <a:off x="303872" y="1848611"/>
          <a:ext cx="11537732" cy="426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3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4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24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3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240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238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267200">
                <a:tc>
                  <a:txBody>
                    <a:bodyPr/>
                    <a:lstStyle/>
                    <a:p>
                      <a:pPr marL="52641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800" b="1" dirty="0">
                          <a:solidFill>
                            <a:srgbClr val="B13113"/>
                          </a:solidFill>
                          <a:latin typeface="微軟正黑體"/>
                          <a:cs typeface="微軟正黑體"/>
                        </a:rPr>
                        <a:t>工作時數表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300990" indent="-228600">
                        <a:lnSpc>
                          <a:spcPct val="100000"/>
                        </a:lnSpc>
                        <a:buAutoNum type="arabicPeriod"/>
                        <a:tabLst>
                          <a:tab pos="301625" algn="l"/>
                        </a:tabLst>
                      </a:pPr>
                      <a:r>
                        <a:rPr sz="1400" dirty="0">
                          <a:solidFill>
                            <a:srgbClr val="FF0000"/>
                          </a:solidFill>
                          <a:latin typeface="微軟正黑體"/>
                          <a:cs typeface="微軟正黑體"/>
                        </a:rPr>
                        <a:t>每行</a:t>
                      </a:r>
                      <a:r>
                        <a:rPr sz="1400" dirty="0">
                          <a:solidFill>
                            <a:srgbClr val="41342E"/>
                          </a:solidFill>
                          <a:latin typeface="微軟正黑體"/>
                          <a:cs typeface="微軟正黑體"/>
                        </a:rPr>
                        <a:t>最多填寫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微軟正黑體"/>
                          <a:cs typeface="微軟正黑體"/>
                        </a:rPr>
                        <a:t>4小時</a:t>
                      </a:r>
                      <a:endParaRPr sz="1400">
                        <a:latin typeface="微軟正黑體"/>
                        <a:cs typeface="微軟正黑體"/>
                      </a:endParaRPr>
                    </a:p>
                    <a:p>
                      <a:pPr marL="300990" indent="-228600">
                        <a:lnSpc>
                          <a:spcPct val="100000"/>
                        </a:lnSpc>
                        <a:buAutoNum type="arabicPeriod"/>
                        <a:tabLst>
                          <a:tab pos="301625" algn="l"/>
                        </a:tabLst>
                      </a:pPr>
                      <a:r>
                        <a:rPr sz="1400" dirty="0">
                          <a:solidFill>
                            <a:srgbClr val="FF0000"/>
                          </a:solidFill>
                          <a:latin typeface="微軟正黑體"/>
                          <a:cs typeface="微軟正黑體"/>
                        </a:rPr>
                        <a:t>每天</a:t>
                      </a:r>
                      <a:r>
                        <a:rPr sz="1400" dirty="0">
                          <a:solidFill>
                            <a:srgbClr val="41342E"/>
                          </a:solidFill>
                          <a:latin typeface="微軟正黑體"/>
                          <a:cs typeface="微軟正黑體"/>
                        </a:rPr>
                        <a:t>最多填寫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微軟正黑體"/>
                          <a:cs typeface="微軟正黑體"/>
                        </a:rPr>
                        <a:t>8小時</a:t>
                      </a:r>
                      <a:endParaRPr sz="1400">
                        <a:latin typeface="微軟正黑體"/>
                        <a:cs typeface="微軟正黑體"/>
                      </a:endParaRPr>
                    </a:p>
                    <a:p>
                      <a:pPr marL="300990" indent="-228600">
                        <a:lnSpc>
                          <a:spcPct val="100000"/>
                        </a:lnSpc>
                        <a:buAutoNum type="arabicPeriod"/>
                        <a:tabLst>
                          <a:tab pos="301625" algn="l"/>
                        </a:tabLst>
                      </a:pPr>
                      <a:r>
                        <a:rPr sz="1400" dirty="0">
                          <a:solidFill>
                            <a:srgbClr val="41342E"/>
                          </a:solidFill>
                          <a:latin typeface="微軟正黑體"/>
                          <a:cs typeface="微軟正黑體"/>
                        </a:rPr>
                        <a:t>假日不能填時數</a:t>
                      </a:r>
                      <a:endParaRPr sz="1400">
                        <a:latin typeface="微軟正黑體"/>
                        <a:cs typeface="微軟正黑體"/>
                      </a:endParaRPr>
                    </a:p>
                    <a:p>
                      <a:pPr marL="300990" indent="-228600">
                        <a:lnSpc>
                          <a:spcPct val="100000"/>
                        </a:lnSpc>
                        <a:buAutoNum type="arabicPeriod"/>
                        <a:tabLst>
                          <a:tab pos="301625" algn="l"/>
                        </a:tabLst>
                      </a:pPr>
                      <a:r>
                        <a:rPr sz="1400" spc="-5" dirty="0">
                          <a:solidFill>
                            <a:srgbClr val="41342E"/>
                          </a:solidFill>
                          <a:latin typeface="微軟正黑體"/>
                          <a:cs typeface="微軟正黑體"/>
                        </a:rPr>
                        <a:t>每月填寫</a:t>
                      </a:r>
                      <a:r>
                        <a:rPr sz="1400" dirty="0">
                          <a:solidFill>
                            <a:srgbClr val="41342E"/>
                          </a:solidFill>
                          <a:latin typeface="微軟正黑體"/>
                          <a:cs typeface="微軟正黑體"/>
                        </a:rPr>
                        <a:t>1張</a:t>
                      </a:r>
                      <a:endParaRPr sz="1400">
                        <a:latin typeface="微軟正黑體"/>
                        <a:cs typeface="微軟正黑體"/>
                      </a:endParaRPr>
                    </a:p>
                    <a:p>
                      <a:pPr marL="300990" indent="-228600">
                        <a:lnSpc>
                          <a:spcPct val="100000"/>
                        </a:lnSpc>
                        <a:buAutoNum type="arabicPeriod"/>
                        <a:tabLst>
                          <a:tab pos="301625" algn="l"/>
                        </a:tabLst>
                      </a:pPr>
                      <a:r>
                        <a:rPr sz="1400" dirty="0">
                          <a:solidFill>
                            <a:srgbClr val="41342E"/>
                          </a:solidFill>
                          <a:latin typeface="微軟正黑體"/>
                          <a:cs typeface="微軟正黑體"/>
                        </a:rPr>
                        <a:t>教師要簽名或蓋章</a:t>
                      </a:r>
                      <a:endParaRPr sz="1400">
                        <a:latin typeface="微軟正黑體"/>
                        <a:cs typeface="微軟正黑體"/>
                      </a:endParaRPr>
                    </a:p>
                    <a:p>
                      <a:pPr marL="300990" indent="-228600">
                        <a:lnSpc>
                          <a:spcPct val="100000"/>
                        </a:lnSpc>
                        <a:buAutoNum type="arabicPeriod"/>
                        <a:tabLst>
                          <a:tab pos="301625" algn="l"/>
                        </a:tabLst>
                      </a:pPr>
                      <a:r>
                        <a:rPr sz="1400" dirty="0">
                          <a:solidFill>
                            <a:srgbClr val="41342E"/>
                          </a:solidFill>
                          <a:latin typeface="微軟正黑體"/>
                          <a:cs typeface="微軟正黑體"/>
                        </a:rPr>
                        <a:t>請繳交紙本</a:t>
                      </a:r>
                      <a:endParaRPr sz="1400">
                        <a:latin typeface="微軟正黑體"/>
                        <a:cs typeface="微軟正黑體"/>
                      </a:endParaRPr>
                    </a:p>
                  </a:txBody>
                  <a:tcPr marL="0" marR="0" marT="74930" marB="0">
                    <a:lnL w="38100">
                      <a:solidFill>
                        <a:srgbClr val="FFC907"/>
                      </a:solidFill>
                      <a:prstDash val="solid"/>
                    </a:lnL>
                    <a:lnR w="38100">
                      <a:solidFill>
                        <a:srgbClr val="FFC907"/>
                      </a:solidFill>
                      <a:prstDash val="solid"/>
                    </a:lnR>
                    <a:lnT w="38100">
                      <a:solidFill>
                        <a:srgbClr val="FFC907"/>
                      </a:solidFill>
                      <a:prstDash val="solid"/>
                    </a:lnT>
                    <a:lnB w="38100">
                      <a:solidFill>
                        <a:srgbClr val="FFC90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C907"/>
                      </a:solidFill>
                      <a:prstDash val="solid"/>
                    </a:lnL>
                    <a:lnR w="38100">
                      <a:solidFill>
                        <a:srgbClr val="F8921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b="1" spc="5" dirty="0">
                          <a:solidFill>
                            <a:srgbClr val="746155"/>
                          </a:solidFill>
                          <a:latin typeface="微軟正黑體"/>
                          <a:cs typeface="微軟正黑體"/>
                        </a:rPr>
                        <a:t>學習</a:t>
                      </a:r>
                      <a:r>
                        <a:rPr sz="2000" b="1" dirty="0">
                          <a:solidFill>
                            <a:srgbClr val="746155"/>
                          </a:solidFill>
                          <a:latin typeface="微軟正黑體"/>
                          <a:cs typeface="微軟正黑體"/>
                        </a:rPr>
                        <a:t>紀錄表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300990" indent="-228600">
                        <a:lnSpc>
                          <a:spcPct val="100000"/>
                        </a:lnSpc>
                        <a:spcBef>
                          <a:spcPts val="1645"/>
                        </a:spcBef>
                        <a:buAutoNum type="arabicPeriod"/>
                        <a:tabLst>
                          <a:tab pos="301625" algn="l"/>
                        </a:tabLst>
                      </a:pPr>
                      <a:r>
                        <a:rPr sz="1400" dirty="0">
                          <a:solidFill>
                            <a:srgbClr val="FF0000"/>
                          </a:solidFill>
                          <a:latin typeface="微軟正黑體"/>
                          <a:cs typeface="微軟正黑體"/>
                        </a:rPr>
                        <a:t>學生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要填寫「協助課程</a:t>
                      </a:r>
                      <a:endParaRPr sz="1400">
                        <a:latin typeface="微軟正黑體"/>
                        <a:cs typeface="微軟正黑體"/>
                      </a:endParaRPr>
                    </a:p>
                    <a:p>
                      <a:pPr marL="30099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名</a:t>
                      </a:r>
                      <a:r>
                        <a:rPr sz="1400" spc="-5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稱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」</a:t>
                      </a:r>
                      <a:r>
                        <a:rPr sz="1400" spc="-20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、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「</a:t>
                      </a:r>
                      <a:r>
                        <a:rPr sz="1400" spc="-5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學</a:t>
                      </a:r>
                      <a:r>
                        <a:rPr sz="1400" spc="-15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習記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錄」</a:t>
                      </a:r>
                      <a:endParaRPr sz="1400">
                        <a:latin typeface="微軟正黑體"/>
                        <a:cs typeface="微軟正黑體"/>
                      </a:endParaRPr>
                    </a:p>
                    <a:p>
                      <a:pPr marL="300990" marR="195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「進班觀摩-心得反 思」、「教材設計</a:t>
                      </a:r>
                      <a:r>
                        <a:rPr sz="1400" spc="-10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-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心 得反思」及簽名</a:t>
                      </a:r>
                      <a:endParaRPr sz="1400">
                        <a:latin typeface="微軟正黑體"/>
                        <a:cs typeface="微軟正黑體"/>
                      </a:endParaRPr>
                    </a:p>
                    <a:p>
                      <a:pPr marL="300990" indent="-228600">
                        <a:lnSpc>
                          <a:spcPct val="100000"/>
                        </a:lnSpc>
                        <a:buAutoNum type="arabicPeriod" startAt="2"/>
                        <a:tabLst>
                          <a:tab pos="301625" algn="l"/>
                        </a:tabLst>
                      </a:pPr>
                      <a:r>
                        <a:rPr sz="1400" dirty="0">
                          <a:solidFill>
                            <a:srgbClr val="FF0000"/>
                          </a:solidFill>
                          <a:latin typeface="微軟正黑體"/>
                          <a:cs typeface="微軟正黑體"/>
                        </a:rPr>
                        <a:t>教師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要評分、簽名</a:t>
                      </a:r>
                      <a:endParaRPr sz="1400">
                        <a:latin typeface="微軟正黑體"/>
                        <a:cs typeface="微軟正黑體"/>
                      </a:endParaRPr>
                    </a:p>
                    <a:p>
                      <a:pPr marL="300990" indent="-228600">
                        <a:lnSpc>
                          <a:spcPct val="100000"/>
                        </a:lnSpc>
                        <a:buAutoNum type="arabicPeriod" startAt="2"/>
                        <a:tabLst>
                          <a:tab pos="301625" algn="l"/>
                        </a:tabLst>
                      </a:pPr>
                      <a:r>
                        <a:rPr sz="1400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請繳交紙本</a:t>
                      </a:r>
                      <a:endParaRPr sz="1400">
                        <a:latin typeface="微軟正黑體"/>
                        <a:cs typeface="微軟正黑體"/>
                      </a:endParaRPr>
                    </a:p>
                  </a:txBody>
                  <a:tcPr marL="0" marR="0" marT="64135" marB="0">
                    <a:lnL w="38100">
                      <a:solidFill>
                        <a:srgbClr val="F8921D"/>
                      </a:solidFill>
                      <a:prstDash val="solid"/>
                    </a:lnL>
                    <a:lnR w="38100">
                      <a:solidFill>
                        <a:srgbClr val="F8921D"/>
                      </a:solidFill>
                      <a:prstDash val="solid"/>
                    </a:lnR>
                    <a:lnT w="38100">
                      <a:solidFill>
                        <a:srgbClr val="F8921D"/>
                      </a:solidFill>
                      <a:prstDash val="solid"/>
                    </a:lnT>
                    <a:lnB w="38100">
                      <a:solidFill>
                        <a:srgbClr val="F8921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、</a:t>
                      </a:r>
                      <a:endParaRPr sz="1400">
                        <a:latin typeface="微軟正黑體"/>
                        <a:cs typeface="微軟正黑體"/>
                      </a:endParaRPr>
                    </a:p>
                  </a:txBody>
                  <a:tcPr marL="0" marR="0" marT="0" marB="0">
                    <a:lnL w="38100">
                      <a:solidFill>
                        <a:srgbClr val="F8921D"/>
                      </a:solidFill>
                      <a:prstDash val="solid"/>
                    </a:lnL>
                    <a:lnR w="38100">
                      <a:solidFill>
                        <a:srgbClr val="CE8D3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b="1" spc="5" dirty="0">
                          <a:solidFill>
                            <a:srgbClr val="B13113"/>
                          </a:solidFill>
                          <a:latin typeface="微軟正黑體"/>
                          <a:cs typeface="微軟正黑體"/>
                        </a:rPr>
                        <a:t>教材影</a:t>
                      </a:r>
                      <a:r>
                        <a:rPr sz="1800" b="1" dirty="0">
                          <a:solidFill>
                            <a:srgbClr val="B13113"/>
                          </a:solidFill>
                          <a:latin typeface="微軟正黑體"/>
                          <a:cs typeface="微軟正黑體"/>
                        </a:rPr>
                        <a:t>片製作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01625" indent="-228600">
                        <a:lnSpc>
                          <a:spcPct val="100000"/>
                        </a:lnSpc>
                        <a:buAutoNum type="arabicPeriod"/>
                        <a:tabLst>
                          <a:tab pos="301625" algn="l"/>
                        </a:tabLst>
                      </a:pPr>
                      <a:r>
                        <a:rPr sz="1400" dirty="0">
                          <a:solidFill>
                            <a:srgbClr val="FF0000"/>
                          </a:solidFill>
                          <a:latin typeface="微軟正黑體"/>
                          <a:cs typeface="微軟正黑體"/>
                        </a:rPr>
                        <a:t>5分鐘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小單元教學影片</a:t>
                      </a:r>
                      <a:endParaRPr sz="1400">
                        <a:latin typeface="微軟正黑體"/>
                        <a:cs typeface="微軟正黑體"/>
                      </a:endParaRPr>
                    </a:p>
                    <a:p>
                      <a:pPr marL="301625" marR="93980" indent="-228600">
                        <a:lnSpc>
                          <a:spcPct val="100000"/>
                        </a:lnSpc>
                        <a:buAutoNum type="arabicPeriod"/>
                        <a:tabLst>
                          <a:tab pos="301625" algn="l"/>
                        </a:tabLst>
                      </a:pPr>
                      <a:r>
                        <a:rPr sz="1400" dirty="0">
                          <a:solidFill>
                            <a:srgbClr val="FF0000"/>
                          </a:solidFill>
                          <a:latin typeface="微軟正黑體"/>
                          <a:cs typeface="微軟正黑體"/>
                        </a:rPr>
                        <a:t>上傳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至教師課程</a:t>
                      </a:r>
                      <a:r>
                        <a:rPr sz="1400" spc="-10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的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微軟正黑體"/>
                          <a:cs typeface="微軟正黑體"/>
                        </a:rPr>
                        <a:t>網路 大學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(教師要開放</a:t>
                      </a:r>
                      <a:r>
                        <a:rPr sz="1400" spc="-60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TA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權 限或由教師自己上傳)</a:t>
                      </a:r>
                      <a:endParaRPr sz="1400">
                        <a:latin typeface="微軟正黑體"/>
                        <a:cs typeface="微軟正黑體"/>
                      </a:endParaRPr>
                    </a:p>
                    <a:p>
                      <a:pPr marL="301625" indent="-228600">
                        <a:lnSpc>
                          <a:spcPct val="100000"/>
                        </a:lnSpc>
                        <a:buAutoNum type="arabicPeriod"/>
                        <a:tabLst>
                          <a:tab pos="301625" algn="l"/>
                        </a:tabLst>
                      </a:pPr>
                      <a:r>
                        <a:rPr sz="1400" dirty="0">
                          <a:solidFill>
                            <a:srgbClr val="41342E"/>
                          </a:solidFill>
                          <a:latin typeface="微軟正黑體"/>
                          <a:cs typeface="微軟正黑體"/>
                        </a:rPr>
                        <a:t>內容：</a:t>
                      </a:r>
                      <a:endParaRPr sz="1400">
                        <a:latin typeface="微軟正黑體"/>
                        <a:cs typeface="微軟正黑體"/>
                      </a:endParaRPr>
                    </a:p>
                    <a:p>
                      <a:pPr marL="397510" lvl="1" indent="-22860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98145" algn="l"/>
                        </a:tabLst>
                      </a:pPr>
                      <a:r>
                        <a:rPr sz="1400" spc="-5" dirty="0">
                          <a:solidFill>
                            <a:srgbClr val="41342E"/>
                          </a:solidFill>
                          <a:latin typeface="微軟正黑體"/>
                          <a:cs typeface="微軟正黑體"/>
                        </a:rPr>
                        <a:t>整理教師上課重點</a:t>
                      </a:r>
                      <a:endParaRPr sz="1400">
                        <a:latin typeface="微軟正黑體"/>
                        <a:cs typeface="微軟正黑體"/>
                      </a:endParaRPr>
                    </a:p>
                    <a:p>
                      <a:pPr marL="397510" lvl="1" indent="-2286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"/>
                        <a:tabLst>
                          <a:tab pos="398145" algn="l"/>
                        </a:tabLst>
                      </a:pPr>
                      <a:r>
                        <a:rPr sz="1400" dirty="0">
                          <a:solidFill>
                            <a:srgbClr val="41342E"/>
                          </a:solidFill>
                          <a:latin typeface="微軟正黑體"/>
                          <a:cs typeface="微軟正黑體"/>
                        </a:rPr>
                        <a:t>幫助同學課後學習</a:t>
                      </a:r>
                      <a:endParaRPr sz="1400">
                        <a:latin typeface="微軟正黑體"/>
                        <a:cs typeface="微軟正黑體"/>
                      </a:endParaRPr>
                    </a:p>
                    <a:p>
                      <a:pPr marL="302895" indent="-229870">
                        <a:lnSpc>
                          <a:spcPct val="100000"/>
                        </a:lnSpc>
                        <a:buAutoNum type="arabicPeriod"/>
                        <a:tabLst>
                          <a:tab pos="303530" algn="l"/>
                        </a:tabLst>
                      </a:pPr>
                      <a:r>
                        <a:rPr sz="1400" dirty="0">
                          <a:solidFill>
                            <a:srgbClr val="41342E"/>
                          </a:solidFill>
                          <a:latin typeface="微軟正黑體"/>
                          <a:cs typeface="微軟正黑體"/>
                        </a:rPr>
                        <a:t>檔案類型：</a:t>
                      </a:r>
                      <a:endParaRPr sz="1400">
                        <a:latin typeface="微軟正黑體"/>
                        <a:cs typeface="微軟正黑體"/>
                      </a:endParaRPr>
                    </a:p>
                    <a:p>
                      <a:pPr marL="397510" lvl="1" indent="-22860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98145" algn="l"/>
                        </a:tabLst>
                      </a:pPr>
                      <a:r>
                        <a:rPr sz="1400" dirty="0">
                          <a:solidFill>
                            <a:srgbClr val="41342E"/>
                          </a:solidFill>
                          <a:latin typeface="微軟正黑體"/>
                          <a:cs typeface="微軟正黑體"/>
                        </a:rPr>
                        <a:t>影片檔</a:t>
                      </a:r>
                      <a:endParaRPr sz="1400">
                        <a:latin typeface="微軟正黑體"/>
                        <a:cs typeface="微軟正黑體"/>
                      </a:endParaRPr>
                    </a:p>
                    <a:p>
                      <a:pPr marL="397510" lvl="1" indent="-22860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98145" algn="l"/>
                        </a:tabLst>
                      </a:pPr>
                      <a:r>
                        <a:rPr sz="1400" spc="-5" dirty="0">
                          <a:solidFill>
                            <a:srgbClr val="41342E"/>
                          </a:solidFill>
                          <a:latin typeface="微軟正黑體"/>
                          <a:cs typeface="微軟正黑體"/>
                        </a:rPr>
                        <a:t>PPT</a:t>
                      </a:r>
                      <a:endParaRPr sz="1400">
                        <a:latin typeface="微軟正黑體"/>
                        <a:cs typeface="微軟正黑體"/>
                      </a:endParaRPr>
                    </a:p>
                  </a:txBody>
                  <a:tcPr marL="0" marR="0" marT="77470" marB="0">
                    <a:lnL w="38100">
                      <a:solidFill>
                        <a:srgbClr val="CE8D3D"/>
                      </a:solidFill>
                      <a:prstDash val="solid"/>
                    </a:lnL>
                    <a:lnR w="38100">
                      <a:solidFill>
                        <a:srgbClr val="CE8D3D"/>
                      </a:solidFill>
                      <a:prstDash val="solid"/>
                    </a:lnR>
                    <a:lnT w="38100">
                      <a:solidFill>
                        <a:srgbClr val="CE8D3D"/>
                      </a:solidFill>
                      <a:prstDash val="solid"/>
                    </a:lnT>
                    <a:lnB w="38100">
                      <a:solidFill>
                        <a:srgbClr val="CE8D3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CE8D3D"/>
                      </a:solidFill>
                      <a:prstDash val="solid"/>
                    </a:lnL>
                    <a:lnR w="38100">
                      <a:solidFill>
                        <a:srgbClr val="EB6F15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b="1" spc="5" dirty="0">
                          <a:solidFill>
                            <a:srgbClr val="746155"/>
                          </a:solidFill>
                          <a:latin typeface="微軟正黑體"/>
                          <a:cs typeface="微軟正黑體"/>
                        </a:rPr>
                        <a:t>進班紀</a:t>
                      </a:r>
                      <a:r>
                        <a:rPr sz="1800" b="1" dirty="0">
                          <a:solidFill>
                            <a:srgbClr val="746155"/>
                          </a:solidFill>
                          <a:latin typeface="微軟正黑體"/>
                          <a:cs typeface="微軟正黑體"/>
                        </a:rPr>
                        <a:t>錄表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301625" marR="167640" indent="-228600">
                        <a:lnSpc>
                          <a:spcPct val="100000"/>
                        </a:lnSpc>
                        <a:buAutoNum type="arabicPeriod"/>
                        <a:tabLst>
                          <a:tab pos="302260" algn="l"/>
                        </a:tabLst>
                      </a:pPr>
                      <a:r>
                        <a:rPr sz="1400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填寫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微軟正黑體"/>
                          <a:cs typeface="微軟正黑體"/>
                        </a:rPr>
                        <a:t>5次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進班時間、地 點</a:t>
                      </a:r>
                      <a:endParaRPr sz="1400">
                        <a:latin typeface="微軟正黑體"/>
                        <a:cs typeface="微軟正黑體"/>
                      </a:endParaRPr>
                    </a:p>
                    <a:p>
                      <a:pPr marL="301625" indent="-228600">
                        <a:lnSpc>
                          <a:spcPct val="100000"/>
                        </a:lnSpc>
                        <a:buAutoNum type="arabicPeriod"/>
                        <a:tabLst>
                          <a:tab pos="302260" algn="l"/>
                        </a:tabLst>
                      </a:pPr>
                      <a:r>
                        <a:rPr sz="1400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每天進班要有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微軟正黑體"/>
                          <a:cs typeface="微軟正黑體"/>
                        </a:rPr>
                        <a:t>2張照片</a:t>
                      </a:r>
                      <a:endParaRPr sz="1400">
                        <a:latin typeface="微軟正黑體"/>
                        <a:cs typeface="微軟正黑體"/>
                      </a:endParaRPr>
                    </a:p>
                  </a:txBody>
                  <a:tcPr marL="0" marR="0" marT="81915" marB="0">
                    <a:lnL w="38100">
                      <a:solidFill>
                        <a:srgbClr val="EB6F15"/>
                      </a:solidFill>
                      <a:prstDash val="solid"/>
                    </a:lnL>
                    <a:lnR w="38100">
                      <a:solidFill>
                        <a:srgbClr val="EB6F15"/>
                      </a:solidFill>
                      <a:prstDash val="solid"/>
                    </a:lnR>
                    <a:lnT w="38100">
                      <a:solidFill>
                        <a:srgbClr val="EB6F15"/>
                      </a:solidFill>
                      <a:prstDash val="solid"/>
                    </a:lnT>
                    <a:lnB w="38100">
                      <a:solidFill>
                        <a:srgbClr val="EB6F1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EB6F15"/>
                      </a:solidFill>
                      <a:prstDash val="solid"/>
                    </a:lnL>
                    <a:lnR w="38100">
                      <a:solidFill>
                        <a:srgbClr val="EF917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800" b="1" dirty="0">
                          <a:solidFill>
                            <a:srgbClr val="B13113"/>
                          </a:solidFill>
                          <a:latin typeface="微軟正黑體"/>
                          <a:cs typeface="微軟正黑體"/>
                        </a:rPr>
                        <a:t>班級學生評量</a:t>
                      </a:r>
                      <a:endParaRPr sz="1800" dirty="0">
                        <a:latin typeface="微軟正黑體"/>
                        <a:cs typeface="微軟正黑體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  <a:p>
                      <a:pPr marL="295910" marR="92710" indent="-222885">
                        <a:lnSpc>
                          <a:spcPct val="100000"/>
                        </a:lnSpc>
                        <a:buAutoNum type="arabicPeriod"/>
                        <a:tabLst>
                          <a:tab pos="302260" algn="l"/>
                        </a:tabLst>
                      </a:pPr>
                      <a:r>
                        <a:rPr sz="1400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請教學助理的班級學生 填寫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微軟正黑體"/>
                          <a:cs typeface="微軟正黑體"/>
                        </a:rPr>
                        <a:t>教務處線上問卷</a:t>
                      </a:r>
                      <a:endParaRPr sz="1400" dirty="0">
                        <a:latin typeface="微軟正黑體"/>
                        <a:cs typeface="微軟正黑體"/>
                      </a:endParaRPr>
                    </a:p>
                    <a:p>
                      <a:pPr marL="295910" indent="-222885">
                        <a:lnSpc>
                          <a:spcPct val="100000"/>
                        </a:lnSpc>
                        <a:buAutoNum type="arabicPeriod"/>
                        <a:tabLst>
                          <a:tab pos="302260" algn="l"/>
                        </a:tabLst>
                      </a:pPr>
                      <a:r>
                        <a:rPr sz="1400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填寫時間：</a:t>
                      </a:r>
                      <a:endParaRPr sz="1400" dirty="0">
                        <a:latin typeface="微軟正黑體"/>
                        <a:cs typeface="微軟正黑體"/>
                      </a:endParaRPr>
                    </a:p>
                    <a:p>
                      <a:pPr marL="295910">
                        <a:lnSpc>
                          <a:spcPct val="100000"/>
                        </a:lnSpc>
                      </a:pPr>
                      <a:r>
                        <a:rPr lang="en-US" altLang="zh-TW" sz="1400" dirty="0" smtClean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05</a:t>
                      </a:r>
                      <a:r>
                        <a:rPr sz="1400" dirty="0" smtClean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/01~</a:t>
                      </a:r>
                      <a:r>
                        <a:rPr lang="en-US" altLang="zh-TW" sz="1400" dirty="0" smtClean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06</a:t>
                      </a:r>
                      <a:r>
                        <a:rPr sz="1400" dirty="0" smtClean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/15</a:t>
                      </a:r>
                      <a:endParaRPr sz="1400" dirty="0">
                        <a:latin typeface="微軟正黑體"/>
                        <a:cs typeface="微軟正黑體"/>
                      </a:endParaRPr>
                    </a:p>
                    <a:p>
                      <a:pPr marL="295910" indent="-222885">
                        <a:lnSpc>
                          <a:spcPct val="100000"/>
                        </a:lnSpc>
                        <a:buAutoNum type="arabicPeriod" startAt="3"/>
                        <a:tabLst>
                          <a:tab pos="302260" algn="l"/>
                        </a:tabLst>
                      </a:pPr>
                      <a:r>
                        <a:rPr sz="1400" spc="-5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問卷網址：</a:t>
                      </a:r>
                      <a:endParaRPr sz="1400" dirty="0">
                        <a:latin typeface="微軟正黑體"/>
                        <a:cs typeface="微軟正黑體"/>
                      </a:endParaRPr>
                    </a:p>
                    <a:p>
                      <a:pPr marL="29591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微軟正黑體"/>
                          <a:cs typeface="微軟正黑體"/>
                        </a:rPr>
                        <a:t>學校首頁-&gt;行政單位-</a:t>
                      </a:r>
                    </a:p>
                    <a:p>
                      <a:pPr marL="30353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微軟正黑體"/>
                          <a:cs typeface="微軟正黑體"/>
                        </a:rPr>
                        <a:t>&gt;</a:t>
                      </a:r>
                      <a:r>
                        <a:rPr sz="1400" dirty="0">
                          <a:latin typeface="微軟正黑體"/>
                          <a:cs typeface="微軟正黑體"/>
                        </a:rPr>
                        <a:t>教務處首頁的左下角</a:t>
                      </a:r>
                    </a:p>
                    <a:p>
                      <a:pPr marL="297815">
                        <a:lnSpc>
                          <a:spcPct val="100000"/>
                        </a:lnSpc>
                      </a:pPr>
                      <a:r>
                        <a:rPr sz="1400" u="sng" spc="-310" dirty="0">
                          <a:solidFill>
                            <a:srgbClr val="2997E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u="sng" dirty="0">
                          <a:solidFill>
                            <a:srgbClr val="2997E2"/>
                          </a:solidFill>
                          <a:latin typeface="微軟正黑體"/>
                          <a:cs typeface="微軟正黑體"/>
                          <a:hlinkClick r:id="rId2"/>
                        </a:rPr>
                        <a:t>《問卷調查</a:t>
                      </a:r>
                      <a:r>
                        <a:rPr sz="1400" u="sng" spc="35" dirty="0">
                          <a:solidFill>
                            <a:srgbClr val="2997E2"/>
                          </a:solidFill>
                          <a:latin typeface="微軟正黑體"/>
                          <a:cs typeface="微軟正黑體"/>
                          <a:hlinkClick r:id="rId2"/>
                        </a:rPr>
                        <a:t>》</a:t>
                      </a:r>
                      <a:endParaRPr sz="1400" dirty="0">
                        <a:latin typeface="微軟正黑體"/>
                        <a:cs typeface="微軟正黑體"/>
                      </a:endParaRPr>
                    </a:p>
                  </a:txBody>
                  <a:tcPr marL="0" marR="0" marT="85090" marB="0">
                    <a:lnL w="38100">
                      <a:solidFill>
                        <a:srgbClr val="EF917A"/>
                      </a:solidFill>
                      <a:prstDash val="solid"/>
                    </a:lnL>
                    <a:lnR w="38100">
                      <a:solidFill>
                        <a:srgbClr val="EF917A"/>
                      </a:solidFill>
                      <a:prstDash val="solid"/>
                    </a:lnR>
                    <a:lnT w="38100">
                      <a:solidFill>
                        <a:srgbClr val="EF917A"/>
                      </a:solidFill>
                      <a:prstDash val="solid"/>
                    </a:lnT>
                    <a:lnB w="38100">
                      <a:solidFill>
                        <a:srgbClr val="EF91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419100" y="5038344"/>
            <a:ext cx="2031492" cy="667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18688" y="4745735"/>
            <a:ext cx="1089660" cy="13914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18831" y="5106923"/>
            <a:ext cx="1993392" cy="609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07523" y="2355456"/>
            <a:ext cx="1692275" cy="676275"/>
          </a:xfrm>
          <a:custGeom>
            <a:avLst/>
            <a:gdLst/>
            <a:ahLst/>
            <a:cxnLst/>
            <a:rect l="l" t="t" r="r" b="b"/>
            <a:pathLst>
              <a:path w="1692275" h="676275">
                <a:moveTo>
                  <a:pt x="0" y="675779"/>
                </a:moveTo>
                <a:lnTo>
                  <a:pt x="1692021" y="675779"/>
                </a:lnTo>
                <a:lnTo>
                  <a:pt x="1692021" y="0"/>
                </a:lnTo>
                <a:lnTo>
                  <a:pt x="0" y="0"/>
                </a:lnTo>
                <a:lnTo>
                  <a:pt x="0" y="675779"/>
                </a:lnTo>
                <a:close/>
              </a:path>
            </a:pathLst>
          </a:custGeom>
          <a:solidFill>
            <a:srgbClr val="EB6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506456" y="2415539"/>
            <a:ext cx="554355" cy="502920"/>
          </a:xfrm>
          <a:custGeom>
            <a:avLst/>
            <a:gdLst/>
            <a:ahLst/>
            <a:cxnLst/>
            <a:rect l="l" t="t" r="r" b="b"/>
            <a:pathLst>
              <a:path w="554354" h="502919">
                <a:moveTo>
                  <a:pt x="532126" y="452881"/>
                </a:moveTo>
                <a:lnTo>
                  <a:pt x="121030" y="452881"/>
                </a:lnTo>
                <a:lnTo>
                  <a:pt x="142525" y="455945"/>
                </a:lnTo>
                <a:lnTo>
                  <a:pt x="164496" y="462724"/>
                </a:lnTo>
                <a:lnTo>
                  <a:pt x="216534" y="482091"/>
                </a:lnTo>
                <a:lnTo>
                  <a:pt x="263980" y="495900"/>
                </a:lnTo>
                <a:lnTo>
                  <a:pt x="317923" y="502219"/>
                </a:lnTo>
                <a:lnTo>
                  <a:pt x="373983" y="502300"/>
                </a:lnTo>
                <a:lnTo>
                  <a:pt x="427778" y="497397"/>
                </a:lnTo>
                <a:lnTo>
                  <a:pt x="474927" y="488762"/>
                </a:lnTo>
                <a:lnTo>
                  <a:pt x="511047" y="477646"/>
                </a:lnTo>
                <a:lnTo>
                  <a:pt x="526297" y="466250"/>
                </a:lnTo>
                <a:lnTo>
                  <a:pt x="532272" y="453437"/>
                </a:lnTo>
                <a:lnTo>
                  <a:pt x="532126" y="452881"/>
                </a:lnTo>
                <a:close/>
              </a:path>
              <a:path w="554354" h="502919">
                <a:moveTo>
                  <a:pt x="100837" y="239521"/>
                </a:moveTo>
                <a:lnTo>
                  <a:pt x="0" y="239521"/>
                </a:lnTo>
                <a:lnTo>
                  <a:pt x="0" y="498093"/>
                </a:lnTo>
                <a:lnTo>
                  <a:pt x="100837" y="498093"/>
                </a:lnTo>
                <a:lnTo>
                  <a:pt x="108708" y="496532"/>
                </a:lnTo>
                <a:lnTo>
                  <a:pt x="115125" y="492267"/>
                </a:lnTo>
                <a:lnTo>
                  <a:pt x="119447" y="485931"/>
                </a:lnTo>
                <a:lnTo>
                  <a:pt x="121030" y="478154"/>
                </a:lnTo>
                <a:lnTo>
                  <a:pt x="121030" y="469010"/>
                </a:lnTo>
                <a:lnTo>
                  <a:pt x="58800" y="469010"/>
                </a:lnTo>
                <a:lnTo>
                  <a:pt x="51544" y="467562"/>
                </a:lnTo>
                <a:lnTo>
                  <a:pt x="45608" y="463613"/>
                </a:lnTo>
                <a:lnTo>
                  <a:pt x="41602" y="457759"/>
                </a:lnTo>
                <a:lnTo>
                  <a:pt x="40131" y="450595"/>
                </a:lnTo>
                <a:lnTo>
                  <a:pt x="41602" y="443358"/>
                </a:lnTo>
                <a:lnTo>
                  <a:pt x="45608" y="437467"/>
                </a:lnTo>
                <a:lnTo>
                  <a:pt x="51544" y="433504"/>
                </a:lnTo>
                <a:lnTo>
                  <a:pt x="58800" y="432053"/>
                </a:lnTo>
                <a:lnTo>
                  <a:pt x="522473" y="432053"/>
                </a:lnTo>
                <a:lnTo>
                  <a:pt x="514349" y="422655"/>
                </a:lnTo>
                <a:lnTo>
                  <a:pt x="536080" y="411134"/>
                </a:lnTo>
                <a:lnTo>
                  <a:pt x="549894" y="390874"/>
                </a:lnTo>
                <a:lnTo>
                  <a:pt x="547872" y="365898"/>
                </a:lnTo>
                <a:lnTo>
                  <a:pt x="522096" y="340232"/>
                </a:lnTo>
                <a:lnTo>
                  <a:pt x="549959" y="320470"/>
                </a:lnTo>
                <a:lnTo>
                  <a:pt x="553831" y="296910"/>
                </a:lnTo>
                <a:lnTo>
                  <a:pt x="541010" y="276850"/>
                </a:lnTo>
                <a:lnTo>
                  <a:pt x="521536" y="268731"/>
                </a:lnTo>
                <a:lnTo>
                  <a:pt x="121030" y="268731"/>
                </a:lnTo>
                <a:lnTo>
                  <a:pt x="121030" y="259460"/>
                </a:lnTo>
                <a:lnTo>
                  <a:pt x="119447" y="251737"/>
                </a:lnTo>
                <a:lnTo>
                  <a:pt x="115125" y="245395"/>
                </a:lnTo>
                <a:lnTo>
                  <a:pt x="108708" y="241101"/>
                </a:lnTo>
                <a:lnTo>
                  <a:pt x="100837" y="239521"/>
                </a:lnTo>
                <a:close/>
              </a:path>
              <a:path w="554354" h="502919">
                <a:moveTo>
                  <a:pt x="522473" y="432053"/>
                </a:moveTo>
                <a:lnTo>
                  <a:pt x="58800" y="432053"/>
                </a:lnTo>
                <a:lnTo>
                  <a:pt x="66057" y="433504"/>
                </a:lnTo>
                <a:lnTo>
                  <a:pt x="71993" y="437467"/>
                </a:lnTo>
                <a:lnTo>
                  <a:pt x="75999" y="443358"/>
                </a:lnTo>
                <a:lnTo>
                  <a:pt x="77469" y="450595"/>
                </a:lnTo>
                <a:lnTo>
                  <a:pt x="75999" y="457759"/>
                </a:lnTo>
                <a:lnTo>
                  <a:pt x="71993" y="463613"/>
                </a:lnTo>
                <a:lnTo>
                  <a:pt x="66057" y="467562"/>
                </a:lnTo>
                <a:lnTo>
                  <a:pt x="58800" y="469010"/>
                </a:lnTo>
                <a:lnTo>
                  <a:pt x="121030" y="469010"/>
                </a:lnTo>
                <a:lnTo>
                  <a:pt x="121030" y="452881"/>
                </a:lnTo>
                <a:lnTo>
                  <a:pt x="532126" y="452881"/>
                </a:lnTo>
                <a:lnTo>
                  <a:pt x="528460" y="438981"/>
                </a:lnTo>
                <a:lnTo>
                  <a:pt x="522473" y="432053"/>
                </a:lnTo>
                <a:close/>
              </a:path>
              <a:path w="554354" h="502919">
                <a:moveTo>
                  <a:pt x="314705" y="0"/>
                </a:moveTo>
                <a:lnTo>
                  <a:pt x="307512" y="1934"/>
                </a:lnTo>
                <a:lnTo>
                  <a:pt x="301450" y="7191"/>
                </a:lnTo>
                <a:lnTo>
                  <a:pt x="296935" y="16091"/>
                </a:lnTo>
                <a:lnTo>
                  <a:pt x="294385" y="28955"/>
                </a:lnTo>
                <a:lnTo>
                  <a:pt x="276274" y="84730"/>
                </a:lnTo>
                <a:lnTo>
                  <a:pt x="246173" y="127111"/>
                </a:lnTo>
                <a:lnTo>
                  <a:pt x="211286" y="164133"/>
                </a:lnTo>
                <a:lnTo>
                  <a:pt x="178815" y="203834"/>
                </a:lnTo>
                <a:lnTo>
                  <a:pt x="162637" y="219765"/>
                </a:lnTo>
                <a:lnTo>
                  <a:pt x="150828" y="234410"/>
                </a:lnTo>
                <a:lnTo>
                  <a:pt x="142186" y="248626"/>
                </a:lnTo>
                <a:lnTo>
                  <a:pt x="135508" y="263270"/>
                </a:lnTo>
                <a:lnTo>
                  <a:pt x="129031" y="266699"/>
                </a:lnTo>
                <a:lnTo>
                  <a:pt x="124713" y="268223"/>
                </a:lnTo>
                <a:lnTo>
                  <a:pt x="121030" y="268731"/>
                </a:lnTo>
                <a:lnTo>
                  <a:pt x="521536" y="268731"/>
                </a:lnTo>
                <a:lnTo>
                  <a:pt x="518794" y="267588"/>
                </a:lnTo>
                <a:lnTo>
                  <a:pt x="531633" y="242359"/>
                </a:lnTo>
                <a:lnTo>
                  <a:pt x="530733" y="220725"/>
                </a:lnTo>
                <a:lnTo>
                  <a:pt x="521455" y="211581"/>
                </a:lnTo>
                <a:lnTo>
                  <a:pt x="346582" y="211581"/>
                </a:lnTo>
                <a:lnTo>
                  <a:pt x="323059" y="202435"/>
                </a:lnTo>
                <a:lnTo>
                  <a:pt x="321291" y="181379"/>
                </a:lnTo>
                <a:lnTo>
                  <a:pt x="332851" y="151891"/>
                </a:lnTo>
                <a:lnTo>
                  <a:pt x="349311" y="117451"/>
                </a:lnTo>
                <a:lnTo>
                  <a:pt x="362243" y="81536"/>
                </a:lnTo>
                <a:lnTo>
                  <a:pt x="363219" y="47624"/>
                </a:lnTo>
                <a:lnTo>
                  <a:pt x="354335" y="28592"/>
                </a:lnTo>
                <a:lnTo>
                  <a:pt x="342058" y="13287"/>
                </a:lnTo>
                <a:lnTo>
                  <a:pt x="328233" y="3244"/>
                </a:lnTo>
                <a:lnTo>
                  <a:pt x="314705" y="0"/>
                </a:lnTo>
                <a:close/>
              </a:path>
              <a:path w="554354" h="502919">
                <a:moveTo>
                  <a:pt x="484377" y="199389"/>
                </a:moveTo>
                <a:lnTo>
                  <a:pt x="446184" y="201366"/>
                </a:lnTo>
                <a:lnTo>
                  <a:pt x="413813" y="204247"/>
                </a:lnTo>
                <a:lnTo>
                  <a:pt x="346582" y="211581"/>
                </a:lnTo>
                <a:lnTo>
                  <a:pt x="521455" y="211581"/>
                </a:lnTo>
                <a:lnTo>
                  <a:pt x="515258" y="205474"/>
                </a:lnTo>
                <a:lnTo>
                  <a:pt x="484377" y="1993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80904" y="4968240"/>
            <a:ext cx="1178052" cy="11689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7321" y="165049"/>
            <a:ext cx="41402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solidFill>
                  <a:srgbClr val="252525"/>
                </a:solidFill>
                <a:latin typeface="微軟正黑體"/>
                <a:cs typeface="微軟正黑體"/>
              </a:rPr>
              <a:t>教學助理權益</a:t>
            </a:r>
            <a:endParaRPr sz="5400">
              <a:latin typeface="微軟正黑體"/>
              <a:cs typeface="微軟正黑體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2370" y="2056117"/>
            <a:ext cx="4396778" cy="415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43447" y="2181225"/>
            <a:ext cx="21653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0" dirty="0">
                <a:solidFill>
                  <a:srgbClr val="C59B00"/>
                </a:solidFill>
                <a:latin typeface="微軟正黑體"/>
                <a:cs typeface="微軟正黑體"/>
              </a:rPr>
              <a:t>教學助理薪資</a:t>
            </a:r>
            <a:endParaRPr sz="2800">
              <a:latin typeface="微軟正黑體"/>
              <a:cs typeface="微軟正黑體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43447" y="4549902"/>
            <a:ext cx="21653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0" dirty="0">
                <a:solidFill>
                  <a:srgbClr val="EB6F15"/>
                </a:solidFill>
                <a:latin typeface="微軟正黑體"/>
                <a:cs typeface="微軟正黑體"/>
              </a:rPr>
              <a:t>優良助理遴選</a:t>
            </a:r>
            <a:endParaRPr sz="2800">
              <a:latin typeface="微軟正黑體"/>
              <a:cs typeface="微軟正黑體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127144"/>
              </p:ext>
            </p:extLst>
          </p:nvPr>
        </p:nvGraphicFramePr>
        <p:xfrm>
          <a:off x="5773420" y="2686304"/>
          <a:ext cx="6119367" cy="1079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7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2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1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marL="368300">
                        <a:lnSpc>
                          <a:spcPct val="100000"/>
                        </a:lnSpc>
                        <a:spcBef>
                          <a:spcPts val="340"/>
                        </a:spcBef>
                        <a:tabLst>
                          <a:tab pos="1972310" algn="l"/>
                        </a:tabLst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微軟正黑體"/>
                          <a:cs typeface="微軟正黑體"/>
                        </a:rPr>
                        <a:t>班級類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微軟正黑體"/>
                          <a:cs typeface="微軟正黑體"/>
                        </a:rPr>
                        <a:t>型	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微軟正黑體"/>
                          <a:cs typeface="微軟正黑體"/>
                        </a:rPr>
                        <a:t>時數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3180" marB="0">
                    <a:solidFill>
                      <a:srgbClr val="CE8D3D"/>
                    </a:solidFill>
                  </a:tcPr>
                </a:tc>
                <a:tc>
                  <a:txBody>
                    <a:bodyPr/>
                    <a:lstStyle/>
                    <a:p>
                      <a:pPr marL="4191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微軟正黑體"/>
                          <a:cs typeface="微軟正黑體"/>
                        </a:rPr>
                        <a:t>薪資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3180" marB="0">
                    <a:solidFill>
                      <a:srgbClr val="CE8D3D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微軟正黑體"/>
                          <a:cs typeface="微軟正黑體"/>
                        </a:rPr>
                        <a:t>勞保自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微軟正黑體"/>
                          <a:cs typeface="微軟正黑體"/>
                        </a:rPr>
                        <a:t>付額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3180" marB="0">
                    <a:solidFill>
                      <a:srgbClr val="CE8D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微軟正黑體"/>
                          <a:cs typeface="微軟正黑體"/>
                        </a:rPr>
                        <a:t>實際領取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3180" marB="0">
                    <a:solidFill>
                      <a:srgbClr val="CE8D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R="161925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800" spc="-1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lang="en-US" altLang="zh-TW" sz="1800" spc="-10" dirty="0" smtClean="0">
                          <a:latin typeface="Arial"/>
                          <a:cs typeface="Arial"/>
                        </a:rPr>
                        <a:t>7</a:t>
                      </a:r>
                      <a:r>
                        <a:rPr sz="1800" dirty="0" smtClean="0">
                          <a:latin typeface="SimSun"/>
                          <a:cs typeface="SimSun"/>
                        </a:rPr>
                        <a:t>小時</a:t>
                      </a:r>
                      <a:endParaRPr sz="1800" dirty="0">
                        <a:latin typeface="SimSun"/>
                        <a:cs typeface="SimSun"/>
                      </a:endParaRPr>
                    </a:p>
                  </a:txBody>
                  <a:tcPr marL="0" marR="0" marT="51435" marB="0">
                    <a:lnL w="6350">
                      <a:solidFill>
                        <a:srgbClr val="CE8D3D"/>
                      </a:solidFill>
                      <a:prstDash val="solid"/>
                    </a:lnL>
                    <a:lnB w="6350">
                      <a:solidFill>
                        <a:srgbClr val="CE8D3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 smtClean="0">
                          <a:latin typeface="Arial"/>
                          <a:cs typeface="Arial"/>
                        </a:rPr>
                        <a:t>4,9</a:t>
                      </a:r>
                      <a:r>
                        <a:rPr lang="en-US" altLang="zh-TW" sz="1800" spc="-5" dirty="0" smtClean="0">
                          <a:latin typeface="Arial"/>
                          <a:cs typeface="Arial"/>
                        </a:rPr>
                        <a:t>41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B w="6350">
                      <a:solidFill>
                        <a:srgbClr val="CE8D3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US" altLang="zh-TW" sz="1800" spc="-10" dirty="0" smtClean="0">
                          <a:latin typeface="Arial"/>
                          <a:cs typeface="Arial"/>
                        </a:rPr>
                        <a:t>266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B w="6350">
                      <a:solidFill>
                        <a:srgbClr val="CE8D3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 smtClean="0">
                          <a:latin typeface="Arial"/>
                          <a:cs typeface="Arial"/>
                        </a:rPr>
                        <a:t>4,6</a:t>
                      </a:r>
                      <a:r>
                        <a:rPr lang="en-US" altLang="zh-TW" sz="1800" spc="-5" dirty="0" smtClean="0">
                          <a:latin typeface="Arial"/>
                          <a:cs typeface="Arial"/>
                        </a:rPr>
                        <a:t>75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R w="6350">
                      <a:solidFill>
                        <a:srgbClr val="CE8D3D"/>
                      </a:solidFill>
                      <a:prstDash val="solid"/>
                    </a:lnR>
                    <a:lnB w="6350">
                      <a:solidFill>
                        <a:srgbClr val="CE8D3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CE8D3D"/>
                      </a:solidFill>
                      <a:prstDash val="solid"/>
                    </a:lnL>
                    <a:lnR w="6350">
                      <a:solidFill>
                        <a:srgbClr val="CE8D3D"/>
                      </a:solidFill>
                      <a:prstDash val="solid"/>
                    </a:lnR>
                    <a:lnT w="6350">
                      <a:solidFill>
                        <a:srgbClr val="CE8D3D"/>
                      </a:solidFill>
                      <a:prstDash val="solid"/>
                    </a:lnT>
                    <a:lnB w="6350">
                      <a:solidFill>
                        <a:srgbClr val="CE8D3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5693" y="5260340"/>
            <a:ext cx="12687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Q&amp;A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77371" y="3092576"/>
            <a:ext cx="2955925" cy="22225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4629" indent="-201930">
              <a:lnSpc>
                <a:spcPts val="1889"/>
              </a:lnSpc>
              <a:spcBef>
                <a:spcPts val="95"/>
              </a:spcBef>
              <a:buAutoNum type="arabicPeriod"/>
              <a:tabLst>
                <a:tab pos="241300" algn="l"/>
              </a:tabLst>
            </a:pPr>
            <a:r>
              <a:rPr sz="1600" spc="200" dirty="0">
                <a:solidFill>
                  <a:srgbClr val="FFFFFF"/>
                </a:solidFill>
                <a:latin typeface="微軟正黑體"/>
                <a:cs typeface="微軟正黑體"/>
              </a:rPr>
              <a:t>通知</a:t>
            </a:r>
            <a:r>
              <a:rPr sz="1600" spc="-15" dirty="0">
                <a:solidFill>
                  <a:srgbClr val="FFFFFF"/>
                </a:solidFill>
                <a:latin typeface="微軟正黑體"/>
                <a:cs typeface="微軟正黑體"/>
              </a:rPr>
              <a:t>TA</a:t>
            </a:r>
            <a:r>
              <a:rPr sz="1600" spc="200" dirty="0">
                <a:solidFill>
                  <a:srgbClr val="FFFFFF"/>
                </a:solidFill>
                <a:latin typeface="微軟正黑體"/>
                <a:cs typeface="微軟正黑體"/>
              </a:rPr>
              <a:t>時</a:t>
            </a:r>
            <a:r>
              <a:rPr sz="1600" spc="-5" dirty="0">
                <a:solidFill>
                  <a:srgbClr val="FFFFFF"/>
                </a:solidFill>
                <a:latin typeface="微軟正黑體"/>
                <a:cs typeface="微軟正黑體"/>
              </a:rPr>
              <a:t>，</a:t>
            </a:r>
            <a:r>
              <a:rPr sz="1600" spc="-220" dirty="0">
                <a:solidFill>
                  <a:srgbClr val="FFFFFF"/>
                </a:solidFill>
                <a:latin typeface="微軟正黑體"/>
                <a:cs typeface="微軟正黑體"/>
              </a:rPr>
              <a:t> </a:t>
            </a:r>
            <a:r>
              <a:rPr sz="1600" spc="215" dirty="0">
                <a:solidFill>
                  <a:srgbClr val="FFFFFF"/>
                </a:solidFill>
                <a:latin typeface="微軟正黑體"/>
                <a:cs typeface="微軟正黑體"/>
              </a:rPr>
              <a:t>主</a:t>
            </a:r>
            <a:r>
              <a:rPr sz="1600" spc="200" dirty="0">
                <a:solidFill>
                  <a:srgbClr val="FFFFFF"/>
                </a:solidFill>
                <a:latin typeface="微軟正黑體"/>
                <a:cs typeface="微軟正黑體"/>
              </a:rPr>
              <a:t>要</a:t>
            </a:r>
            <a:r>
              <a:rPr sz="1600" spc="215" dirty="0">
                <a:solidFill>
                  <a:srgbClr val="FFFFFF"/>
                </a:solidFill>
                <a:latin typeface="微軟正黑體"/>
                <a:cs typeface="微軟正黑體"/>
              </a:rPr>
              <a:t>使用</a:t>
            </a:r>
            <a:r>
              <a:rPr sz="1600" spc="-10" dirty="0">
                <a:solidFill>
                  <a:srgbClr val="FFFFFF"/>
                </a:solidFill>
                <a:latin typeface="微軟正黑體"/>
                <a:cs typeface="微軟正黑體"/>
              </a:rPr>
              <a:t>E-mail</a:t>
            </a:r>
            <a:endParaRPr sz="1600" dirty="0">
              <a:latin typeface="微軟正黑體"/>
              <a:cs typeface="微軟正黑體"/>
            </a:endParaRPr>
          </a:p>
          <a:p>
            <a:pPr marL="214629">
              <a:lnSpc>
                <a:spcPts val="1860"/>
              </a:lnSpc>
            </a:pPr>
            <a:r>
              <a:rPr sz="1600" spc="-5" dirty="0">
                <a:solidFill>
                  <a:srgbClr val="FFFFFF"/>
                </a:solidFill>
                <a:latin typeface="微軟正黑體"/>
                <a:cs typeface="微軟正黑體"/>
              </a:rPr>
              <a:t>（教學助理申請表上填</a:t>
            </a:r>
            <a:r>
              <a:rPr sz="1600" spc="60" dirty="0">
                <a:solidFill>
                  <a:srgbClr val="FFFFFF"/>
                </a:solidFill>
                <a:latin typeface="微軟正黑體"/>
                <a:cs typeface="微軟正黑體"/>
              </a:rPr>
              <a:t>寫</a:t>
            </a:r>
            <a:r>
              <a:rPr sz="1600" spc="-5" dirty="0">
                <a:solidFill>
                  <a:srgbClr val="FFFFFF"/>
                </a:solidFill>
                <a:latin typeface="微軟正黑體"/>
                <a:cs typeface="微軟正黑體"/>
              </a:rPr>
              <a:t>的</a:t>
            </a:r>
            <a:r>
              <a:rPr sz="1600" spc="-10" dirty="0">
                <a:solidFill>
                  <a:srgbClr val="FFFFFF"/>
                </a:solidFill>
                <a:latin typeface="微軟正黑體"/>
                <a:cs typeface="微軟正黑體"/>
              </a:rPr>
              <a:t>E-</a:t>
            </a:r>
            <a:endParaRPr sz="1600" dirty="0">
              <a:latin typeface="微軟正黑體"/>
              <a:cs typeface="微軟正黑體"/>
            </a:endParaRPr>
          </a:p>
          <a:p>
            <a:pPr marL="214629">
              <a:lnSpc>
                <a:spcPts val="1860"/>
              </a:lnSpc>
            </a:pPr>
            <a:r>
              <a:rPr sz="1600" spc="-10" dirty="0">
                <a:solidFill>
                  <a:srgbClr val="FFFFFF"/>
                </a:solidFill>
                <a:latin typeface="微軟正黑體"/>
                <a:cs typeface="微軟正黑體"/>
              </a:rPr>
              <a:t>mai</a:t>
            </a:r>
            <a:r>
              <a:rPr sz="1600" spc="-5" dirty="0">
                <a:solidFill>
                  <a:srgbClr val="FFFFFF"/>
                </a:solidFill>
                <a:latin typeface="微軟正黑體"/>
                <a:cs typeface="微軟正黑體"/>
              </a:rPr>
              <a:t>l）。請教</a:t>
            </a:r>
            <a:r>
              <a:rPr sz="1600" spc="60" dirty="0">
                <a:solidFill>
                  <a:srgbClr val="FFFFFF"/>
                </a:solidFill>
                <a:latin typeface="微軟正黑體"/>
                <a:cs typeface="微軟正黑體"/>
              </a:rPr>
              <a:t>學</a:t>
            </a:r>
            <a:r>
              <a:rPr sz="1600" spc="-5" dirty="0">
                <a:solidFill>
                  <a:srgbClr val="FFFFFF"/>
                </a:solidFill>
                <a:latin typeface="微軟正黑體"/>
                <a:cs typeface="微軟正黑體"/>
              </a:rPr>
              <a:t>助理隨時查看</a:t>
            </a:r>
            <a:endParaRPr sz="1600" dirty="0">
              <a:latin typeface="微軟正黑體"/>
              <a:cs typeface="微軟正黑體"/>
            </a:endParaRPr>
          </a:p>
          <a:p>
            <a:pPr marL="214629">
              <a:lnSpc>
                <a:spcPts val="1889"/>
              </a:lnSpc>
            </a:pPr>
            <a:r>
              <a:rPr sz="1600" spc="-10" dirty="0">
                <a:solidFill>
                  <a:srgbClr val="FFFFFF"/>
                </a:solidFill>
                <a:latin typeface="微軟正黑體"/>
                <a:cs typeface="微軟正黑體"/>
              </a:rPr>
              <a:t>emai</a:t>
            </a:r>
            <a:r>
              <a:rPr sz="1600" spc="-5" dirty="0">
                <a:solidFill>
                  <a:srgbClr val="FFFFFF"/>
                </a:solidFill>
                <a:latin typeface="微軟正黑體"/>
                <a:cs typeface="微軟正黑體"/>
              </a:rPr>
              <a:t>l信箱裡有無新訊息。</a:t>
            </a:r>
            <a:endParaRPr sz="1600" dirty="0">
              <a:latin typeface="微軟正黑體"/>
              <a:cs typeface="微軟正黑體"/>
            </a:endParaRPr>
          </a:p>
          <a:p>
            <a:pPr marL="214629" marR="904240" indent="-201930">
              <a:lnSpc>
                <a:spcPct val="109500"/>
              </a:lnSpc>
              <a:spcBef>
                <a:spcPts val="1555"/>
              </a:spcBef>
              <a:buAutoNum type="arabicPeriod" startAt="2"/>
              <a:tabLst>
                <a:tab pos="241300" algn="l"/>
              </a:tabLst>
            </a:pPr>
            <a:r>
              <a:rPr sz="1600" spc="-5" dirty="0">
                <a:solidFill>
                  <a:srgbClr val="FFFFFF"/>
                </a:solidFill>
                <a:latin typeface="微軟正黑體"/>
                <a:cs typeface="微軟正黑體"/>
              </a:rPr>
              <a:t>如有問題可以詢問 </a:t>
            </a:r>
            <a:r>
              <a:rPr sz="1600" spc="-10" dirty="0">
                <a:solidFill>
                  <a:srgbClr val="FFFFFF"/>
                </a:solidFill>
                <a:latin typeface="微軟正黑體"/>
                <a:cs typeface="微軟正黑體"/>
              </a:rPr>
              <a:t>教務</a:t>
            </a:r>
            <a:r>
              <a:rPr sz="1600" spc="-5" dirty="0">
                <a:solidFill>
                  <a:srgbClr val="FFFFFF"/>
                </a:solidFill>
                <a:latin typeface="微軟正黑體"/>
                <a:cs typeface="微軟正黑體"/>
              </a:rPr>
              <a:t>處 </a:t>
            </a:r>
            <a:r>
              <a:rPr sz="1600" spc="-10" dirty="0" err="1">
                <a:solidFill>
                  <a:srgbClr val="FFFFFF"/>
                </a:solidFill>
                <a:latin typeface="微軟正黑體"/>
                <a:cs typeface="微軟正黑體"/>
              </a:rPr>
              <a:t>教學服務組</a:t>
            </a:r>
            <a:r>
              <a:rPr sz="1600" spc="-10" dirty="0">
                <a:solidFill>
                  <a:srgbClr val="FFFFFF"/>
                </a:solidFill>
                <a:latin typeface="微軟正黑體"/>
                <a:cs typeface="微軟正黑體"/>
              </a:rPr>
              <a:t> </a:t>
            </a:r>
            <a:r>
              <a:rPr sz="1600" spc="-10" dirty="0" smtClean="0">
                <a:solidFill>
                  <a:srgbClr val="FFFFFF"/>
                </a:solidFill>
                <a:latin typeface="微軟正黑體"/>
                <a:cs typeface="微軟正黑體"/>
              </a:rPr>
              <a:t>2-2437-2093#2</a:t>
            </a:r>
            <a:r>
              <a:rPr lang="en-US" sz="1600" spc="-10" dirty="0" smtClean="0">
                <a:solidFill>
                  <a:srgbClr val="FFFFFF"/>
                </a:solidFill>
                <a:latin typeface="微軟正黑體"/>
                <a:cs typeface="微軟正黑體"/>
              </a:rPr>
              <a:t>19</a:t>
            </a:r>
            <a:endParaRPr sz="1600" dirty="0">
              <a:latin typeface="微軟正黑體"/>
              <a:cs typeface="微軟正黑體"/>
            </a:endParaRPr>
          </a:p>
          <a:p>
            <a:pPr marL="214629">
              <a:lnSpc>
                <a:spcPts val="1739"/>
              </a:lnSpc>
            </a:pPr>
            <a:r>
              <a:rPr lang="en-US" sz="1600" u="sng" spc="-5" dirty="0" smtClean="0">
                <a:solidFill>
                  <a:srgbClr val="2997E2"/>
                </a:solidFill>
                <a:latin typeface="微軟正黑體"/>
                <a:cs typeface="微軟正黑體"/>
                <a:hlinkClick r:id="rId3"/>
              </a:rPr>
              <a:t>yiru</a:t>
            </a:r>
            <a:r>
              <a:rPr sz="1600" u="sng" spc="-5" dirty="0" smtClean="0">
                <a:solidFill>
                  <a:srgbClr val="2997E2"/>
                </a:solidFill>
                <a:latin typeface="微軟正黑體"/>
                <a:cs typeface="微軟正黑體"/>
                <a:hlinkClick r:id="rId3"/>
              </a:rPr>
              <a:t>@ems.dyhu.edu.tw</a:t>
            </a:r>
            <a:endParaRPr sz="1600" dirty="0">
              <a:latin typeface="微軟正黑體"/>
              <a:cs typeface="微軟正黑體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7665">
              <a:lnSpc>
                <a:spcPct val="100000"/>
              </a:lnSpc>
              <a:spcBef>
                <a:spcPts val="105"/>
              </a:spcBef>
            </a:pPr>
            <a:r>
              <a:rPr dirty="0"/>
              <a:t>Q：有關資料繳交</a:t>
            </a:r>
            <a:r>
              <a:rPr spc="0" dirty="0"/>
              <a:t>與</a:t>
            </a:r>
            <a:r>
              <a:rPr spc="-10" dirty="0"/>
              <a:t>填寫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97760" y="2547569"/>
            <a:ext cx="2960370" cy="2079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05"/>
              </a:spcBef>
            </a:pPr>
            <a:r>
              <a:rPr sz="2000" spc="0" dirty="0">
                <a:solidFill>
                  <a:srgbClr val="FFC907"/>
                </a:solidFill>
                <a:latin typeface="微軟正黑體"/>
                <a:cs typeface="微軟正黑體"/>
              </a:rPr>
              <a:t>Q</a:t>
            </a:r>
            <a:r>
              <a:rPr sz="2000" dirty="0">
                <a:solidFill>
                  <a:srgbClr val="FFC907"/>
                </a:solidFill>
                <a:latin typeface="微軟正黑體"/>
                <a:cs typeface="微軟正黑體"/>
              </a:rPr>
              <a:t>：有關薪資入帳時間</a:t>
            </a:r>
            <a:endParaRPr sz="2000">
              <a:latin typeface="微軟正黑體"/>
              <a:cs typeface="微軟正黑體"/>
            </a:endParaRPr>
          </a:p>
          <a:p>
            <a:pPr marL="240665" indent="-227965">
              <a:lnSpc>
                <a:spcPct val="100000"/>
              </a:lnSpc>
              <a:spcBef>
                <a:spcPts val="1880"/>
              </a:spcBef>
              <a:buAutoNum type="arabicPeriod"/>
              <a:tabLst>
                <a:tab pos="241300" algn="l"/>
              </a:tabLst>
            </a:pPr>
            <a:r>
              <a:rPr sz="1600" spc="-5" dirty="0">
                <a:solidFill>
                  <a:srgbClr val="FFFFFF"/>
                </a:solidFill>
                <a:latin typeface="微軟正黑體"/>
                <a:cs typeface="微軟正黑體"/>
              </a:rPr>
              <a:t>次月10日</a:t>
            </a:r>
            <a:r>
              <a:rPr sz="1600" spc="-10" dirty="0">
                <a:solidFill>
                  <a:srgbClr val="FFFFFF"/>
                </a:solidFill>
                <a:latin typeface="微軟正黑體"/>
                <a:cs typeface="微軟正黑體"/>
              </a:rPr>
              <a:t>前入帳</a:t>
            </a:r>
            <a:endParaRPr sz="1600">
              <a:latin typeface="微軟正黑體"/>
              <a:cs typeface="微軟正黑體"/>
            </a:endParaRPr>
          </a:p>
          <a:p>
            <a:pPr marL="240665" marR="5080" indent="-227965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600" spc="-5" dirty="0">
                <a:solidFill>
                  <a:srgbClr val="FFFFFF"/>
                </a:solidFill>
                <a:latin typeface="微軟正黑體"/>
                <a:cs typeface="微軟正黑體"/>
              </a:rPr>
              <a:t>薪水直接匯入個人一銀或郵局 </a:t>
            </a:r>
            <a:r>
              <a:rPr sz="1600" spc="0" dirty="0">
                <a:solidFill>
                  <a:srgbClr val="FFFFFF"/>
                </a:solidFill>
                <a:latin typeface="微軟正黑體"/>
                <a:cs typeface="微軟正黑體"/>
              </a:rPr>
              <a:t>帳戶</a:t>
            </a:r>
            <a:r>
              <a:rPr sz="1600" spc="-5" dirty="0">
                <a:solidFill>
                  <a:srgbClr val="FFFFFF"/>
                </a:solidFill>
                <a:latin typeface="微軟正黑體"/>
                <a:cs typeface="微軟正黑體"/>
              </a:rPr>
              <a:t>(</a:t>
            </a:r>
            <a:r>
              <a:rPr sz="1600" spc="0" dirty="0">
                <a:solidFill>
                  <a:srgbClr val="FFFFFF"/>
                </a:solidFill>
                <a:latin typeface="微軟正黑體"/>
                <a:cs typeface="微軟正黑體"/>
              </a:rPr>
              <a:t>沒有</a:t>
            </a:r>
            <a:r>
              <a:rPr sz="1600" spc="-5" dirty="0">
                <a:solidFill>
                  <a:srgbClr val="FFFFFF"/>
                </a:solidFill>
                <a:latin typeface="微軟正黑體"/>
                <a:cs typeface="微軟正黑體"/>
              </a:rPr>
              <a:t>一銀或郵局帳戶的同 學是領取支票)。</a:t>
            </a:r>
            <a:endParaRPr sz="1600">
              <a:latin typeface="微軟正黑體"/>
              <a:cs typeface="微軟正黑體"/>
            </a:endParaRPr>
          </a:p>
          <a:p>
            <a:pPr marL="240665" indent="-227965">
              <a:lnSpc>
                <a:spcPct val="100000"/>
              </a:lnSpc>
              <a:spcBef>
                <a:spcPts val="175"/>
              </a:spcBef>
              <a:buAutoNum type="arabicPeriod"/>
              <a:tabLst>
                <a:tab pos="241300" algn="l"/>
              </a:tabLst>
            </a:pPr>
            <a:r>
              <a:rPr sz="1600" spc="-5" dirty="0">
                <a:solidFill>
                  <a:srgbClr val="FFFFFF"/>
                </a:solidFill>
                <a:latin typeface="微軟正黑體"/>
                <a:cs typeface="微軟正黑體"/>
              </a:rPr>
              <a:t>薪水是否匯入帳戶，可以詢問</a:t>
            </a:r>
            <a:endParaRPr sz="1600">
              <a:latin typeface="微軟正黑體"/>
              <a:cs typeface="微軟正黑體"/>
            </a:endParaRPr>
          </a:p>
          <a:p>
            <a:pPr marL="240665">
              <a:lnSpc>
                <a:spcPct val="100000"/>
              </a:lnSpc>
              <a:spcBef>
                <a:spcPts val="180"/>
              </a:spcBef>
            </a:pPr>
            <a:r>
              <a:rPr sz="1600" spc="-10" dirty="0">
                <a:solidFill>
                  <a:srgbClr val="FFFFFF"/>
                </a:solidFill>
                <a:latin typeface="微軟正黑體"/>
                <a:cs typeface="微軟正黑體"/>
              </a:rPr>
              <a:t>總務處出納組</a:t>
            </a:r>
            <a:endParaRPr sz="16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16171" y="3182569"/>
            <a:ext cx="44577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>
                <a:solidFill>
                  <a:srgbClr val="FFFFFF"/>
                </a:solidFill>
                <a:latin typeface="Arial"/>
                <a:cs typeface="Arial"/>
              </a:rPr>
              <a:t>THANK</a:t>
            </a:r>
            <a:r>
              <a:rPr sz="60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endParaRPr sz="6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01440" y="4242815"/>
            <a:ext cx="4480560" cy="0"/>
          </a:xfrm>
          <a:custGeom>
            <a:avLst/>
            <a:gdLst/>
            <a:ahLst/>
            <a:cxnLst/>
            <a:rect l="l" t="t" r="r" b="b"/>
            <a:pathLst>
              <a:path w="4480559">
                <a:moveTo>
                  <a:pt x="0" y="0"/>
                </a:moveTo>
                <a:lnTo>
                  <a:pt x="4480560" y="0"/>
                </a:lnTo>
              </a:path>
            </a:pathLst>
          </a:custGeom>
          <a:ln w="51816">
            <a:solidFill>
              <a:srgbClr val="CE8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01440" y="4178808"/>
            <a:ext cx="2560320" cy="127000"/>
          </a:xfrm>
          <a:custGeom>
            <a:avLst/>
            <a:gdLst/>
            <a:ahLst/>
            <a:cxnLst/>
            <a:rect l="l" t="t" r="r" b="b"/>
            <a:pathLst>
              <a:path w="2560320" h="127000">
                <a:moveTo>
                  <a:pt x="2539238" y="0"/>
                </a:moveTo>
                <a:lnTo>
                  <a:pt x="21082" y="0"/>
                </a:lnTo>
                <a:lnTo>
                  <a:pt x="12858" y="1651"/>
                </a:lnTo>
                <a:lnTo>
                  <a:pt x="6159" y="6159"/>
                </a:lnTo>
                <a:lnTo>
                  <a:pt x="1650" y="12858"/>
                </a:lnTo>
                <a:lnTo>
                  <a:pt x="0" y="21082"/>
                </a:lnTo>
                <a:lnTo>
                  <a:pt x="0" y="105410"/>
                </a:lnTo>
                <a:lnTo>
                  <a:pt x="1650" y="113633"/>
                </a:lnTo>
                <a:lnTo>
                  <a:pt x="6159" y="120332"/>
                </a:lnTo>
                <a:lnTo>
                  <a:pt x="12858" y="124841"/>
                </a:lnTo>
                <a:lnTo>
                  <a:pt x="21082" y="126492"/>
                </a:lnTo>
                <a:lnTo>
                  <a:pt x="2539238" y="126492"/>
                </a:lnTo>
                <a:lnTo>
                  <a:pt x="2547461" y="124841"/>
                </a:lnTo>
                <a:lnTo>
                  <a:pt x="2554160" y="120332"/>
                </a:lnTo>
                <a:lnTo>
                  <a:pt x="2558669" y="113633"/>
                </a:lnTo>
                <a:lnTo>
                  <a:pt x="2560320" y="105410"/>
                </a:lnTo>
                <a:lnTo>
                  <a:pt x="2560320" y="21082"/>
                </a:lnTo>
                <a:lnTo>
                  <a:pt x="2558669" y="12858"/>
                </a:lnTo>
                <a:lnTo>
                  <a:pt x="2554160" y="6159"/>
                </a:lnTo>
                <a:lnTo>
                  <a:pt x="2547461" y="1651"/>
                </a:lnTo>
                <a:lnTo>
                  <a:pt x="2539238" y="0"/>
                </a:lnTo>
                <a:close/>
              </a:path>
            </a:pathLst>
          </a:custGeom>
          <a:solidFill>
            <a:srgbClr val="CE8D3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278</Words>
  <Application>Microsoft Office PowerPoint</Application>
  <PresentationFormat>寬螢幕</PresentationFormat>
  <Paragraphs>122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7" baseType="lpstr">
      <vt:lpstr>SimSun</vt:lpstr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Office Theme</vt:lpstr>
      <vt:lpstr>PowerPoint 簡報</vt:lpstr>
      <vt:lpstr>Contents</vt:lpstr>
      <vt:lpstr>教學助理分數計算方式</vt:lpstr>
      <vt:lpstr>各項資料繳交時間</vt:lpstr>
      <vt:lpstr>各項資料填寫方式</vt:lpstr>
      <vt:lpstr>教學助理權益</vt:lpstr>
      <vt:lpstr>Q：有關資料繳交與填寫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6</cp:revision>
  <dcterms:created xsi:type="dcterms:W3CDTF">2024-03-07T11:29:54Z</dcterms:created>
  <dcterms:modified xsi:type="dcterms:W3CDTF">2024-03-18T06:35:29Z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2023-03-17T00:00:00Z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2024-03-07T00:00:00Z</vt:filetime>
  </property>
</Properties>
</file>